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8" r:id="rId4"/>
    <p:sldId id="264" r:id="rId5"/>
    <p:sldId id="265" r:id="rId6"/>
    <p:sldId id="259" r:id="rId7"/>
    <p:sldId id="260" r:id="rId8"/>
    <p:sldId id="266" r:id="rId9"/>
    <p:sldId id="267" r:id="rId10"/>
    <p:sldId id="268" r:id="rId11"/>
    <p:sldId id="279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80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5DE9-6B17-4E5B-8922-350BD26D6FF7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89E8A-47A9-4AD2-92F6-380862A2C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5DE9-6B17-4E5B-8922-350BD26D6FF7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89E8A-47A9-4AD2-92F6-380862A2C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5DE9-6B17-4E5B-8922-350BD26D6FF7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89E8A-47A9-4AD2-92F6-380862A2C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5DE9-6B17-4E5B-8922-350BD26D6FF7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89E8A-47A9-4AD2-92F6-380862A2C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5DE9-6B17-4E5B-8922-350BD26D6FF7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89E8A-47A9-4AD2-92F6-380862A2C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5DE9-6B17-4E5B-8922-350BD26D6FF7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89E8A-47A9-4AD2-92F6-380862A2C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5DE9-6B17-4E5B-8922-350BD26D6FF7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89E8A-47A9-4AD2-92F6-380862A2C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5DE9-6B17-4E5B-8922-350BD26D6FF7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89E8A-47A9-4AD2-92F6-380862A2C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5DE9-6B17-4E5B-8922-350BD26D6FF7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0089E8A-47A9-4AD2-92F6-380862A2C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5DE9-6B17-4E5B-8922-350BD26D6FF7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89E8A-47A9-4AD2-92F6-380862A2C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5DE9-6B17-4E5B-8922-350BD26D6FF7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89E8A-47A9-4AD2-92F6-380862A2C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B05DE9-6B17-4E5B-8922-350BD26D6FF7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089E8A-47A9-4AD2-92F6-380862A2C73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A%D1%80%D0%B0%D0%BF%D0%B8%D0%B2%D0%B0" TargetMode="External"/><Relationship Id="rId3" Type="http://schemas.openxmlformats.org/officeDocument/2006/relationships/hyperlink" Target="https://ru.wikipedia.org/wiki/%D0%9B%D1%91%D0%BD" TargetMode="External"/><Relationship Id="rId7" Type="http://schemas.openxmlformats.org/officeDocument/2006/relationships/hyperlink" Target="https://ru.wikipedia.org/wiki/%D0%A1%D0%BE%D1%8F" TargetMode="External"/><Relationship Id="rId2" Type="http://schemas.openxmlformats.org/officeDocument/2006/relationships/hyperlink" Target="https://ru.wikipedia.org/wiki/%D0%9B%D1%8C%D0%BD%D1%8F%D0%BD%D0%B0%D1%8F_%D1%82%D0%BA%D0%B0%D0%BD%D1%8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1%D0%B0%D0%BC%D0%B1%D1%83%D0%BA%D0%BE%D0%B2%D1%8B%D0%B5" TargetMode="External"/><Relationship Id="rId11" Type="http://schemas.openxmlformats.org/officeDocument/2006/relationships/image" Target="../media/image18.jpeg"/><Relationship Id="rId5" Type="http://schemas.openxmlformats.org/officeDocument/2006/relationships/hyperlink" Target="https://ru.wikipedia.org/wiki/%D0%9A%D0%BE%D0%BD%D0%BE%D0%BF%D0%BB%D1%8F" TargetMode="External"/><Relationship Id="rId10" Type="http://schemas.openxmlformats.org/officeDocument/2006/relationships/image" Target="../media/image17.jpeg"/><Relationship Id="rId4" Type="http://schemas.openxmlformats.org/officeDocument/2006/relationships/hyperlink" Target="https://ru.wikipedia.org/wiki/%D0%A5%D0%BB%D0%BE%D0%BF%D0%BE%D0%BA" TargetMode="External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C%D1%8F%D1%82%D0%B0" TargetMode="External"/><Relationship Id="rId13" Type="http://schemas.openxmlformats.org/officeDocument/2006/relationships/image" Target="../media/image19.jpeg"/><Relationship Id="rId18" Type="http://schemas.openxmlformats.org/officeDocument/2006/relationships/image" Target="../media/image24.jpeg"/><Relationship Id="rId3" Type="http://schemas.openxmlformats.org/officeDocument/2006/relationships/hyperlink" Target="https://ru.wikipedia.org/wiki/%D0%AD%D1%84%D0%B8%D1%80%D0%BD%D1%8B%D0%B5_%D0%BC%D0%B0%D1%81%D0%BB%D0%B0" TargetMode="External"/><Relationship Id="rId7" Type="http://schemas.openxmlformats.org/officeDocument/2006/relationships/hyperlink" Target="https://ru.wikipedia.org/wiki/%D0%9A%D0%B0%D0%BC%D1%84%D0%BE%D1%80%D0%BD%D0%BE%D0%B5_%D0%B4%D0%B5%D1%80%D0%B5%D0%B2%D0%BE" TargetMode="External"/><Relationship Id="rId12" Type="http://schemas.openxmlformats.org/officeDocument/2006/relationships/hyperlink" Target="https://ru.wikipedia.org/wiki/%D0%A0%D1%83%D1%82%D0%B0" TargetMode="External"/><Relationship Id="rId17" Type="http://schemas.openxmlformats.org/officeDocument/2006/relationships/image" Target="../media/image23.jpeg"/><Relationship Id="rId2" Type="http://schemas.openxmlformats.org/officeDocument/2006/relationships/hyperlink" Target="https://ru.wikipedia.org/wiki/%D0%97%D0%B0%D0%BF%D0%B0%D1%85" TargetMode="External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D%D0%B2%D0%BA%D0%B0%D0%BB%D0%B8%D0%BF%D1%82" TargetMode="External"/><Relationship Id="rId11" Type="http://schemas.openxmlformats.org/officeDocument/2006/relationships/hyperlink" Target="https://ru.wikipedia.org/wiki/%D0%A0%D0%BE%D0%B7%D0%BC%D0%B0%D1%80%D0%B8%D0%BD" TargetMode="External"/><Relationship Id="rId5" Type="http://schemas.openxmlformats.org/officeDocument/2006/relationships/hyperlink" Target="https://ru.wikipedia.org/wiki/%D0%9B%D0%B5%D0%BA%D0%B0%D1%80%D1%81%D1%82%D0%B2%D0%B5%D0%BD%D0%BD%D1%8B%D0%B5_%D1%80%D0%B0%D1%81%D1%82%D0%B5%D0%BD%D0%B8%D1%8F" TargetMode="External"/><Relationship Id="rId15" Type="http://schemas.openxmlformats.org/officeDocument/2006/relationships/image" Target="../media/image21.jpeg"/><Relationship Id="rId10" Type="http://schemas.openxmlformats.org/officeDocument/2006/relationships/hyperlink" Target="https://ru.wikipedia.org/wiki/%D0%A2%D0%B8%D0%BC%D1%8C%D1%8F%D0%BD" TargetMode="External"/><Relationship Id="rId4" Type="http://schemas.openxmlformats.org/officeDocument/2006/relationships/hyperlink" Target="https://ru.wikipedia.org/wiki/%D0%92%D0%BE%D0%B4%D0%B0" TargetMode="External"/><Relationship Id="rId9" Type="http://schemas.openxmlformats.org/officeDocument/2006/relationships/hyperlink" Target="https://ru.wikipedia.org/wiki/%D0%9F%D0%B5%D1%82%D1%80%D1%83%D1%88%D0%BA%D0%B0_(%D1%80%D0%B0%D1%81%D1%82%D0%B5%D0%BD%D0%B8%D0%B5)" TargetMode="External"/><Relationship Id="rId1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dic.academic.ru/dic.nsf/bse/77926/%D0%93%D0%B2%D0%B0%D1%8E%D0%BB%D0%B0" TargetMode="External"/><Relationship Id="rId3" Type="http://schemas.openxmlformats.org/officeDocument/2006/relationships/hyperlink" Target="http://dic.academic.ru/dic.nsf/bse/78001/%D0%93%D0%B5%D0%B2%D0%B5%D1%8F" TargetMode="External"/><Relationship Id="rId7" Type="http://schemas.openxmlformats.org/officeDocument/2006/relationships/hyperlink" Target="http://dic.academic.ru/dic.nsf/bse/96672/%D0%9A%D0%BE%D0%BA" TargetMode="External"/><Relationship Id="rId2" Type="http://schemas.openxmlformats.org/officeDocument/2006/relationships/hyperlink" Target="http://dic.academic.ru/dic.nsf/bse/94389/%D0%9A%D0%B0%D1%83%D1%87%D1%83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ic.academic.ru/dic.nsf/bse/138426/%D0%A2%D0%B0%D1%83" TargetMode="External"/><Relationship Id="rId5" Type="http://schemas.openxmlformats.org/officeDocument/2006/relationships/hyperlink" Target="http://dic.academic.ru/dic.nsf/bse/102087/%D0%9B%D0%B0%D0%BD%D0%B4%D0%BE%D0%BB%D1%8C%D1%84%D0%B8%D1%8F" TargetMode="External"/><Relationship Id="rId4" Type="http://schemas.openxmlformats.org/officeDocument/2006/relationships/hyperlink" Target="http://dic.academic.ru/dic.nsf/bse/144697/%D0%A4%D0%B8%D0%BA%D1%83%D1%8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dic.academic.ru/dic.nsf/bse/90452/%D0%98%D0%BD%D0%B4%D0%B8%D0%B3%D0%BE%D1%84%D0%B5%D1%80%D0%B0" TargetMode="External"/><Relationship Id="rId7" Type="http://schemas.openxmlformats.org/officeDocument/2006/relationships/hyperlink" Target="http://dic.academic.ru/dic.nsf/bse/101922/%D0%9B%D0%B0%D0%BA%D0%BC%D1%83%D1%81" TargetMode="External"/><Relationship Id="rId2" Type="http://schemas.openxmlformats.org/officeDocument/2006/relationships/hyperlink" Target="http://dic.academic.ru/dic.nsf/bse/120969/%D0%9F%D0%BB%D0%B0%D1%81%D1%82%D0%B8%D0%B4%D1%8B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ic.academic.ru/dic.nsf/bse/90448/%D0%98%D0%BD%D0%B4%D0%B8%D0%B3%D0%BE" TargetMode="External"/><Relationship Id="rId5" Type="http://schemas.openxmlformats.org/officeDocument/2006/relationships/hyperlink" Target="http://dic.academic.ru/dic.nsf/bse/94679/%D0%9A%D0%B2%D0%B5%D1%80%D1%86%D0%B8%D1%82%D1%80%D0%BE%D0%BD" TargetMode="External"/><Relationship Id="rId4" Type="http://schemas.openxmlformats.org/officeDocument/2006/relationships/hyperlink" Target="http://dic.academic.ru/dic.nsf/bse/78237/%D0%93%D0%B5%D0%BC%D0%B0%D1%82%D0%BE%D0%BA%D1%81%D0%B8%D0%BB%D0%B8%D0%B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www.krugosvet.ru/images/1001582_PH08798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E%D1%82%D0%B4%D1%8B%D1%85" TargetMode="External"/><Relationship Id="rId13" Type="http://schemas.openxmlformats.org/officeDocument/2006/relationships/image" Target="../media/image37.jpeg"/><Relationship Id="rId3" Type="http://schemas.openxmlformats.org/officeDocument/2006/relationships/hyperlink" Target="https://ru.wikipedia.org/wiki/%D0%9F%D0%B0%D1%80%D0%BA" TargetMode="External"/><Relationship Id="rId7" Type="http://schemas.openxmlformats.org/officeDocument/2006/relationships/hyperlink" Target="https://ru.wikipedia.org/wiki/%D0%A2%D0%B5%D1%80%D1%80%D0%B8%D1%82%D0%BE%D1%80%D0%B8%D1%8F" TargetMode="External"/><Relationship Id="rId12" Type="http://schemas.openxmlformats.org/officeDocument/2006/relationships/image" Target="../media/image36.jpeg"/><Relationship Id="rId17" Type="http://schemas.openxmlformats.org/officeDocument/2006/relationships/image" Target="../media/image41.jpeg"/><Relationship Id="rId2" Type="http://schemas.openxmlformats.org/officeDocument/2006/relationships/hyperlink" Target="https://ru.wikipedia.org/wiki/%D0%A1%D0%B0%D0%B4" TargetMode="External"/><Relationship Id="rId16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1%D0%B5%D0%BB%D0%BE" TargetMode="External"/><Relationship Id="rId11" Type="http://schemas.openxmlformats.org/officeDocument/2006/relationships/image" Target="../media/image35.jpeg"/><Relationship Id="rId5" Type="http://schemas.openxmlformats.org/officeDocument/2006/relationships/hyperlink" Target="https://ru.wikipedia.org/wiki/%D0%93%D0%BE%D1%80%D0%BE%D0%B4" TargetMode="External"/><Relationship Id="rId15" Type="http://schemas.openxmlformats.org/officeDocument/2006/relationships/image" Target="../media/image39.jpeg"/><Relationship Id="rId10" Type="http://schemas.openxmlformats.org/officeDocument/2006/relationships/hyperlink" Target="https://ru.wikipedia.org/wiki/%D0%9A%D0%BE%D0%BC%D0%BD%D0%B0%D1%82%D0%BD%D1%8B%D0%B5_%D1%80%D0%B0%D1%81%D1%82%D0%B5%D0%BD%D0%B8%D1%8F" TargetMode="External"/><Relationship Id="rId4" Type="http://schemas.openxmlformats.org/officeDocument/2006/relationships/hyperlink" Target="https://ru.wikipedia.org/wiki/%D0%A1%D0%BA%D0%B2%D0%B5%D1%80" TargetMode="External"/><Relationship Id="rId9" Type="http://schemas.openxmlformats.org/officeDocument/2006/relationships/hyperlink" Target="https://ru.wikipedia.org/wiki/%D0%96%D0%B8%D0%BB%D0%B8%D1%89%D0%B5" TargetMode="External"/><Relationship Id="rId1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B%D0%B5%D0%B1%D0%B5%D0%B4%D0%B0" TargetMode="External"/><Relationship Id="rId13" Type="http://schemas.openxmlformats.org/officeDocument/2006/relationships/hyperlink" Target="https://ru.wikipedia.org/wiki/%D0%9C%D0%BE%D1%80%D0%BA%D0%BE%D0%B2%D1%8C_%D0%B4%D0%B8%D0%BA%D0%B0%D1%8F" TargetMode="External"/><Relationship Id="rId18" Type="http://schemas.openxmlformats.org/officeDocument/2006/relationships/hyperlink" Target="https://ru.wikipedia.org/wiki/%D0%AD%D1%80%D0%B8%D0%BA%D0%B0_(%D1%80%D0%B0%D1%81%D1%82%D0%B5%D0%BD%D0%B8%D0%B5)" TargetMode="External"/><Relationship Id="rId26" Type="http://schemas.openxmlformats.org/officeDocument/2006/relationships/hyperlink" Target="https://ru.wikipedia.org/wiki/%D0%9C%D0%BE%D0%BB%D0%BE%D1%87%D0%B0%D0%B9-%D1%81%D0%BE%D0%BB%D0%BD%D1%86%D0%B5%D0%B3%D0%BB%D1%8F%D0%B4" TargetMode="External"/><Relationship Id="rId39" Type="http://schemas.openxmlformats.org/officeDocument/2006/relationships/hyperlink" Target="https://ru.wikipedia.org/wiki/%D0%9F%D0%BE%D0%B4%D0%BE%D1%80%D0%BE%D0%B6%D0%BD%D0%B8%D0%BA_%D0%B1%D0%BE%D0%BB%D1%8C%D1%88%D0%BE%D0%B9" TargetMode="External"/><Relationship Id="rId3" Type="http://schemas.openxmlformats.org/officeDocument/2006/relationships/hyperlink" Target="https://ru.wikipedia.org/wiki/%D0%90%D0%B4%D0%B0%D0%BF%D1%82%D0%B0%D1%86%D0%B8%D1%8F" TargetMode="External"/><Relationship Id="rId21" Type="http://schemas.openxmlformats.org/officeDocument/2006/relationships/hyperlink" Target="https://ru.wikipedia.org/wiki/%D0%9B%D1%8E%D1%86%D0%B5%D1%80%D0%BD%D0%B0_%D0%BF%D0%BE%D1%81%D0%B5%D0%B2%D0%BD%D0%B0%D1%8F" TargetMode="External"/><Relationship Id="rId34" Type="http://schemas.openxmlformats.org/officeDocument/2006/relationships/hyperlink" Target="https://ru.wikipedia.org/wiki/%D0%A2%D0%B0%D0%B2%D0%BE%D0%BB%D0%B3%D0%B0" TargetMode="External"/><Relationship Id="rId42" Type="http://schemas.openxmlformats.org/officeDocument/2006/relationships/hyperlink" Target="https://ru.wikipedia.org/wiki/%D0%9B%D0%B0%D0%BF%D1%87%D0%B0%D1%82%D0%BA%D0%B0_%D0%B3%D1%83%D1%81%D0%B8%D0%BD%D0%B0%D1%8F" TargetMode="External"/><Relationship Id="rId7" Type="http://schemas.openxmlformats.org/officeDocument/2006/relationships/hyperlink" Target="https://ru.wikipedia.org/wiki/%D0%9A%D1%83%D0%BF%D1%8B%D1%80%D1%8C" TargetMode="External"/><Relationship Id="rId12" Type="http://schemas.openxmlformats.org/officeDocument/2006/relationships/hyperlink" Target="https://ru.wikipedia.org/wiki/%D0%9E%D1%87%D0%B8%D1%82%D0%BE%D0%BA" TargetMode="External"/><Relationship Id="rId17" Type="http://schemas.openxmlformats.org/officeDocument/2006/relationships/hyperlink" Target="https://ru.wikipedia.org/wiki/%D0%A7%D0%B5%D1%80%D0%BD%D0%B8%D0%BA%D0%B0" TargetMode="External"/><Relationship Id="rId25" Type="http://schemas.openxmlformats.org/officeDocument/2006/relationships/hyperlink" Target="https://ru.wikipedia.org/wiki/%D0%9F%D1%80%D0%BE%D1%81%D1%82%D1%80%D0%B5%D0%BB" TargetMode="External"/><Relationship Id="rId33" Type="http://schemas.openxmlformats.org/officeDocument/2006/relationships/hyperlink" Target="https://ru.wikipedia.org/wiki/%D0%A5%D0%B2%D0%BE%D1%89_%D0%BF%D0%BE%D0%BB%D0%B5%D0%B2%D0%BE%D0%B9" TargetMode="External"/><Relationship Id="rId38" Type="http://schemas.openxmlformats.org/officeDocument/2006/relationships/hyperlink" Target="https://ru.wikipedia.org/wiki/%D0%9A%D0%BE%D1%80%D0%BE%D0%B2%D1%8F%D0%BA" TargetMode="External"/><Relationship Id="rId46" Type="http://schemas.openxmlformats.org/officeDocument/2006/relationships/hyperlink" Target="https://ru.wikipedia.org/wiki/%D0%A1%D0%BD%D1%8B%D1%82%D1%8C_%D0%BE%D0%B1%D1%8B%D0%BA%D0%BD%D0%BE%D0%B2%D0%B5%D0%BD%D0%BD%D0%B0%D1%8F" TargetMode="External"/><Relationship Id="rId2" Type="http://schemas.openxmlformats.org/officeDocument/2006/relationships/hyperlink" Target="https://ru.wikipedia.org/wiki/%D0%A0%D0%B0%D1%81%D1%82%D0%B5%D0%BD%D0%B8%D0%B5" TargetMode="External"/><Relationship Id="rId16" Type="http://schemas.openxmlformats.org/officeDocument/2006/relationships/hyperlink" Target="https://ru.wikipedia.org/wiki/%D0%9C%D1%8F%D1%82%D0%B0_%D0%BF%D0%BE%D0%BB%D0%B5%D0%B2%D0%B0%D1%8F" TargetMode="External"/><Relationship Id="rId20" Type="http://schemas.openxmlformats.org/officeDocument/2006/relationships/hyperlink" Target="https://ru.wikipedia.org/wiki/%D0%A9%D0%B0%D0%B2%D0%B5%D0%BB%D1%8C_%D0%BA%D0%B8%D1%81%D0%BB%D1%8B%D0%B9" TargetMode="External"/><Relationship Id="rId29" Type="http://schemas.openxmlformats.org/officeDocument/2006/relationships/hyperlink" Target="https://ru.wikipedia.org/wiki/%D0%A9%D0%B0%D0%B2%D0%B5%D0%BB%D1%8C" TargetMode="External"/><Relationship Id="rId41" Type="http://schemas.openxmlformats.org/officeDocument/2006/relationships/hyperlink" Target="https://ru.wikipedia.org/wiki/%D0%9F%D1%8B%D1%80%D0%B5%D0%B9_%D0%BF%D0%BE%D0%BB%D0%B7%D1%83%D1%87%D0%B8%D0%B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F%D0%BE%D0%B4%D0%BC%D0%B0%D1%80%D0%B5%D0%BD%D0%BD%D0%B8%D0%BA_%D1%86%D0%B5%D0%BF%D0%BA%D0%B8%D0%B9" TargetMode="External"/><Relationship Id="rId11" Type="http://schemas.openxmlformats.org/officeDocument/2006/relationships/hyperlink" Target="https://ru.wikipedia.org/wiki/%D0%9B%D1%8E%D1%82%D0%B8%D0%BA_%D0%B5%D0%B4%D0%BA%D0%B8%D0%B9" TargetMode="External"/><Relationship Id="rId24" Type="http://schemas.openxmlformats.org/officeDocument/2006/relationships/hyperlink" Target="https://ru.wikipedia.org/wiki/%D0%9B%D1%8E%D1%82%D0%B8%D0%BA" TargetMode="External"/><Relationship Id="rId32" Type="http://schemas.openxmlformats.org/officeDocument/2006/relationships/hyperlink" Target="https://ru.wikipedia.org/wiki/%D0%9A%D1%83%D0%BF%D0%B0%D0%BB%D1%8C%D0%BD%D0%B8%D1%86%D0%B0_%D0%B5%D0%B2%D1%80%D0%BE%D0%BF%D0%B5%D0%B9%D1%81%D0%BA%D0%B0%D1%8F" TargetMode="External"/><Relationship Id="rId37" Type="http://schemas.openxmlformats.org/officeDocument/2006/relationships/hyperlink" Target="https://ru.wikipedia.org/wiki/%D0%A1%D0%BE%D0%BB%D0%B5%D1%80%D0%BE%D1%81" TargetMode="External"/><Relationship Id="rId40" Type="http://schemas.openxmlformats.org/officeDocument/2006/relationships/hyperlink" Target="https://ru.wikipedia.org/wiki/%D0%9B%D1%8E%D1%82%D0%B8%D0%BA_%D0%BF%D0%BE%D0%BB%D0%B7%D1%83%D1%87%D0%B8%D0%B9" TargetMode="External"/><Relationship Id="rId45" Type="http://schemas.openxmlformats.org/officeDocument/2006/relationships/hyperlink" Target="https://ru.wikipedia.org/wiki/%D0%9A%D0%B8%D1%81%D0%BB%D0%B8%D1%86%D0%B0" TargetMode="External"/><Relationship Id="rId5" Type="http://schemas.openxmlformats.org/officeDocument/2006/relationships/hyperlink" Target="https://ru.wikipedia.org/wiki/%D0%9A%D1%80%D0%B0%D0%BF%D0%B8%D0%B2%D0%B0_%D0%B4%D0%B2%D1%83%D0%B4%D0%BE%D0%BC%D0%BD%D0%B0%D1%8F" TargetMode="External"/><Relationship Id="rId15" Type="http://schemas.openxmlformats.org/officeDocument/2006/relationships/hyperlink" Target="https://ru.wikipedia.org/wiki/%D0%9F%D1%83%D0%BF%D0%B0%D0%B2%D0%BA%D0%B0_%D0%BF%D0%BE%D0%BB%D0%B5%D0%B2%D0%B0%D1%8F" TargetMode="External"/><Relationship Id="rId23" Type="http://schemas.openxmlformats.org/officeDocument/2006/relationships/hyperlink" Target="https://ru.wikipedia.org/wiki/%D0%A4%D0%B8%D0%B0%D0%BB%D0%BA%D0%B0_%D0%BF%D0%BE%D0%BB%D0%B5%D0%B2%D0%B0%D1%8F" TargetMode="External"/><Relationship Id="rId28" Type="http://schemas.openxmlformats.org/officeDocument/2006/relationships/hyperlink" Target="https://ru.wikipedia.org/wiki/%D0%9C%D0%B0%D1%82%D1%8C-%D0%B8-%D0%BC%D0%B0%D1%87%D0%B5%D1%85%D0%B0" TargetMode="External"/><Relationship Id="rId36" Type="http://schemas.openxmlformats.org/officeDocument/2006/relationships/hyperlink" Target="https://ru.wikipedia.org/wiki/%D0%9F%D0%BE%D0%BB%D1%8B%D0%BD%D1%8C" TargetMode="External"/><Relationship Id="rId10" Type="http://schemas.openxmlformats.org/officeDocument/2006/relationships/hyperlink" Target="https://ru.wikipedia.org/wiki/%D0%9A%D1%80%D0%B5%D1%81%D1%82%D0%BE%D0%B2%D0%BD%D0%B8%D0%BA" TargetMode="External"/><Relationship Id="rId19" Type="http://schemas.openxmlformats.org/officeDocument/2006/relationships/hyperlink" Target="https://ru.wikipedia.org/wiki/%D0%91%D1%83%D1%85%D0%B0%D1%80%D0%BD%D0%B8%D0%BA" TargetMode="External"/><Relationship Id="rId31" Type="http://schemas.openxmlformats.org/officeDocument/2006/relationships/hyperlink" Target="https://ru.wikipedia.org/wiki/%D0%A1%D0%B5%D1%80%D0%B4%D0%B5%D1%87%D0%BD%D0%B8%D0%BA_%D0%BB%D1%83%D0%B3%D0%BE%D0%B2%D0%BE%D0%B9" TargetMode="External"/><Relationship Id="rId44" Type="http://schemas.openxmlformats.org/officeDocument/2006/relationships/hyperlink" Target="https://ru.wikipedia.org/wiki/%D0%97%D0%BE%D0%BB%D0%BE%D1%82%D0%B0%D1%80%D0%BD%D0%B8%D0%BA_%D0%BA%D0%B0%D0%BD%D0%B0%D0%B4%D1%81%D0%BA%D0%B8%D0%B9" TargetMode="External"/><Relationship Id="rId4" Type="http://schemas.openxmlformats.org/officeDocument/2006/relationships/hyperlink" Target="https://ru.wikipedia.org/wiki/%D0%9E%D0%BA%D1%80%D1%83%D0%B6%D0%B0%D1%8E%D1%89%D0%B0%D1%8F_%D1%81%D1%80%D0%B5%D0%B4%D0%B0" TargetMode="External"/><Relationship Id="rId9" Type="http://schemas.openxmlformats.org/officeDocument/2006/relationships/hyperlink" Target="https://ru.wikipedia.org/wiki/%D0%97%D0%B2%D0%B5%D0%B7%D0%B4%D1%87%D0%B0%D1%82%D0%BA%D0%B0_%D1%81%D1%80%D0%B5%D0%B4%D0%BD%D1%8F%D1%8F" TargetMode="External"/><Relationship Id="rId14" Type="http://schemas.openxmlformats.org/officeDocument/2006/relationships/hyperlink" Target="https://ru.wikipedia.org/wiki/%D0%9F%D1%83%D0%BF%D0%B0%D0%B2%D0%BA%D0%B0" TargetMode="External"/><Relationship Id="rId22" Type="http://schemas.openxmlformats.org/officeDocument/2006/relationships/hyperlink" Target="https://ru.wikipedia.org/wiki/%D0%9B%D1%8C%D0%BD%D1%8F%D0%BD%D0%BA%D0%B0" TargetMode="External"/><Relationship Id="rId27" Type="http://schemas.openxmlformats.org/officeDocument/2006/relationships/hyperlink" Target="https://ru.wikipedia.org/wiki/%D0%9B%D1%8E%D1%86%D0%B5%D1%80%D0%BD%D0%B0" TargetMode="External"/><Relationship Id="rId30" Type="http://schemas.openxmlformats.org/officeDocument/2006/relationships/hyperlink" Target="https://ru.wikipedia.org/wiki/%D0%91%D0%BE%D0%B4%D1%8F%D0%BA_%D0%BE%D0%B3%D0%BE%D1%80%D0%BE%D0%B4%D0%BD%D1%8B%D0%B9" TargetMode="External"/><Relationship Id="rId35" Type="http://schemas.openxmlformats.org/officeDocument/2006/relationships/hyperlink" Target="https://ru.wikipedia.org/wiki/%D0%A0%D0%BE%D0%BC%D0%B0%D1%88%D0%BA%D0%B0" TargetMode="External"/><Relationship Id="rId43" Type="http://schemas.openxmlformats.org/officeDocument/2006/relationships/hyperlink" Target="https://ru.wikipedia.org/wiki/%D0%9E%D0%B4%D1%83%D0%B2%D0%B0%D0%BD%D1%87%D0%B8%D0%B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7851648" cy="1828800"/>
          </a:xfrm>
        </p:spPr>
        <p:txBody>
          <a:bodyPr/>
          <a:lstStyle/>
          <a:p>
            <a:pPr algn="ctr"/>
            <a:r>
              <a:rPr lang="ru-RU" dirty="0" smtClean="0"/>
              <a:t>«Профессии» растений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492896"/>
            <a:ext cx="7854696" cy="17526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Значение растений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в природе и жизни человека.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User\Desktop\16355_1ddcf40577ef80994664ccab100ea799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645024"/>
            <a:ext cx="4968552" cy="288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природе: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dirty="0" smtClean="0"/>
              <a:t>Участвуют в образовании органических веществ, накапливают в продуктах фотосинтеза большое количество химической энергии.</a:t>
            </a:r>
          </a:p>
          <a:p>
            <a:pPr lvl="0"/>
            <a:r>
              <a:rPr lang="ru-RU" dirty="0" smtClean="0"/>
              <a:t>Поддерживают необходимый для существования большинства организмов уровень кислорода в атмосфере.</a:t>
            </a:r>
          </a:p>
          <a:p>
            <a:pPr lvl="0"/>
            <a:r>
              <a:rPr lang="ru-RU" dirty="0" smtClean="0"/>
              <a:t>Предотвращают накопление в атмосфере избытка углекислого газа.</a:t>
            </a:r>
          </a:p>
          <a:p>
            <a:pPr lvl="0"/>
            <a:r>
              <a:rPr lang="ru-RU" dirty="0" smtClean="0"/>
              <a:t>Играют ведущую роль в круговороте минеральных и органических веществ, что обеспечивает непрерывное существование жизни на Земле.</a:t>
            </a:r>
          </a:p>
          <a:p>
            <a:pPr lvl="0"/>
            <a:r>
              <a:rPr lang="ru-RU" dirty="0" smtClean="0"/>
              <a:t>Растительность существенно влияет на климат, формирует температурный режим планеты: за счет значительного поглощения СО2 произошло уменьшение парникового эффекта, снижение температуры до современного уровня.</a:t>
            </a:r>
          </a:p>
          <a:p>
            <a:pPr lvl="0"/>
            <a:r>
              <a:rPr lang="ru-RU" dirty="0" smtClean="0"/>
              <a:t>Выделяемый растениями О2 защищает биосферу от коротких ультрафиолетовых лучей, которые губительны для всего живого на Земле.</a:t>
            </a:r>
          </a:p>
          <a:p>
            <a:pPr lvl="0"/>
            <a:r>
              <a:rPr lang="ru-RU" dirty="0" smtClean="0"/>
              <a:t>Растительность принимает активное участие в формирование почв.</a:t>
            </a:r>
          </a:p>
          <a:p>
            <a:pPr lvl="0"/>
            <a:r>
              <a:rPr lang="ru-RU" dirty="0" smtClean="0"/>
              <a:t>Предотвращают эрозию почв, закрепляют овраги и горные склоны.</a:t>
            </a:r>
          </a:p>
          <a:p>
            <a:pPr lvl="0"/>
            <a:r>
              <a:rPr lang="ru-RU" dirty="0" smtClean="0"/>
              <a:t>Обуславливают накопление воды на поверхности Земли, способствуют образованию болот, поддерживают полноводие рек.</a:t>
            </a:r>
          </a:p>
          <a:p>
            <a:pPr lvl="0"/>
            <a:r>
              <a:rPr lang="ru-RU" dirty="0" smtClean="0"/>
              <a:t>Залежи полезных ископаемых - каменный и бурый уголь, сланцы, торф, которые образовались в результате фотосинтетической деятельности растений, служат человеку топливом.</a:t>
            </a:r>
          </a:p>
          <a:p>
            <a:pPr lvl="0"/>
            <a:r>
              <a:rPr lang="ru-RU" dirty="0" smtClean="0"/>
              <a:t>Важное звено окружающей нас природы.</a:t>
            </a:r>
          </a:p>
          <a:p>
            <a:pPr lvl="0"/>
            <a:r>
              <a:rPr lang="ru-RU" dirty="0" smtClean="0"/>
              <a:t>В создании и поддержании климата (ослабление скорости ветра, зимней стужи, снижение жары).</a:t>
            </a:r>
          </a:p>
          <a:p>
            <a:pPr lvl="0"/>
            <a:r>
              <a:rPr lang="ru-RU" dirty="0" smtClean="0"/>
              <a:t>Способствует задержанию снега.</a:t>
            </a:r>
          </a:p>
          <a:p>
            <a:pPr lvl="0"/>
            <a:r>
              <a:rPr lang="ru-RU" dirty="0" smtClean="0"/>
              <a:t>Очищает воздух от пыли и газов.</a:t>
            </a:r>
          </a:p>
          <a:p>
            <a:pPr lvl="0"/>
            <a:r>
              <a:rPr lang="ru-RU" dirty="0" smtClean="0"/>
              <a:t>Имеет огромное значение как первичное трофическое звено в цепях питания.</a:t>
            </a:r>
          </a:p>
          <a:p>
            <a:pPr lvl="0"/>
            <a:r>
              <a:rPr lang="ru-RU" dirty="0" smtClean="0"/>
              <a:t>Выделяют в атмосферу вещества (фитонциды), которые губительно влияют на болезнетворные бактерии.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жизни человека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3204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i="1" dirty="0" smtClean="0">
                <a:solidFill>
                  <a:srgbClr val="7030A0"/>
                </a:solidFill>
              </a:rPr>
              <a:t>Используются в пищу: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4" name="Picture 5" descr="C:\Users\User\Desktop\сх растения еао картинки\images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1296144" cy="1152128"/>
          </a:xfrm>
          <a:prstGeom prst="rect">
            <a:avLst/>
          </a:prstGeom>
          <a:noFill/>
        </p:spPr>
      </p:pic>
      <p:pic>
        <p:nvPicPr>
          <p:cNvPr id="5" name="Picture 8" descr="C:\Users\User\Desktop\сх растения еао картинки\зерно пшениц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916832"/>
            <a:ext cx="1368152" cy="115212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2996952"/>
            <a:ext cx="1767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Хлебные злаки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7" name="Picture 11" descr="C:\Users\User\Desktop\фрукт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1988840"/>
            <a:ext cx="1440160" cy="122413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491880" y="3140968"/>
            <a:ext cx="1301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Плодовые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растения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9" name="Picture 12" descr="C:\Users\User\Desktop\зерно-бобовые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1988840"/>
            <a:ext cx="1512168" cy="1080120"/>
          </a:xfrm>
          <a:prstGeom prst="rect">
            <a:avLst/>
          </a:prstGeom>
          <a:noFill/>
        </p:spPr>
      </p:pic>
      <p:pic>
        <p:nvPicPr>
          <p:cNvPr id="10" name="Picture 13" descr="C:\Users\User\Desktop\зерно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1628800"/>
            <a:ext cx="1944216" cy="136815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940152" y="3140968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rgbClr val="7030A0"/>
                </a:solidFill>
              </a:rPr>
              <a:t>Зерно-бобовые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2" name="Picture 14" descr="C:\Users\User\Desktop\18059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3429000"/>
            <a:ext cx="2113380" cy="1512168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827584" y="4941168"/>
            <a:ext cx="1416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Масличные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4" name="Picture 10" descr="C:\Users\User\Desktop\сх растения еао картинки\ovoshi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1840" y="3789040"/>
            <a:ext cx="1722388" cy="1131838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3563888" y="4797152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овощи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6" name="Picture 16" descr="C:\Users\User\Desktop\сахарный тростник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36096" y="3717032"/>
            <a:ext cx="1800200" cy="1440160"/>
          </a:xfrm>
          <a:prstGeom prst="rect">
            <a:avLst/>
          </a:prstGeom>
          <a:noFill/>
        </p:spPr>
      </p:pic>
      <p:pic>
        <p:nvPicPr>
          <p:cNvPr id="17" name="Picture 15" descr="C:\Users\User\Desktop\сахарная свекл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36296" y="3501008"/>
            <a:ext cx="1266225" cy="141277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6012160" y="5157192"/>
            <a:ext cx="2500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Сахаристые  растения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9" name="Picture 17" descr="C:\Users\User\Desktop\кормовые травы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83768" y="5157192"/>
            <a:ext cx="1857375" cy="1556792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499992" y="6021288"/>
            <a:ext cx="34104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Кормовые травы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 на корм домашним животным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Масличные культуры</a:t>
            </a:r>
            <a:endParaRPr lang="ru-RU" dirty="0"/>
          </a:p>
        </p:txBody>
      </p:sp>
      <p:pic>
        <p:nvPicPr>
          <p:cNvPr id="3074" name="Picture 2" descr="C:\Users\User\Desktop\0016-016-Maslichnye-kultur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35163"/>
            <a:ext cx="7416824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Масличные культуры</a:t>
            </a:r>
            <a:endParaRPr lang="ru-RU" dirty="0"/>
          </a:p>
        </p:txBody>
      </p:sp>
      <p:pic>
        <p:nvPicPr>
          <p:cNvPr id="4098" name="Picture 2" descr="C:\Users\User\Desktop\0017-017-Maslichnye-kultur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35163"/>
            <a:ext cx="7272808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жизни человека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201622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sz="2800" dirty="0" smtClean="0">
                <a:solidFill>
                  <a:srgbClr val="7030A0"/>
                </a:solidFill>
              </a:rPr>
              <a:t>Лекарственные растения </a:t>
            </a:r>
            <a:r>
              <a:rPr lang="ru-RU" sz="2800" dirty="0" smtClean="0"/>
              <a:t>- </a:t>
            </a:r>
            <a:r>
              <a:rPr lang="ru-RU" dirty="0" smtClean="0"/>
              <a:t>обширная группа </a:t>
            </a:r>
            <a:r>
              <a:rPr lang="ru-RU" b="1" dirty="0" smtClean="0"/>
              <a:t>растений</a:t>
            </a:r>
            <a:r>
              <a:rPr lang="ru-RU" dirty="0" smtClean="0"/>
              <a:t>, органы или части которых являются сырьём для получения средств, используемых в народной, медицинской или ветеринарной практике с лечебными или профилактическими целями. Наиболее широко </a:t>
            </a:r>
            <a:r>
              <a:rPr lang="ru-RU" b="1" dirty="0" smtClean="0"/>
              <a:t>лекарственные растения </a:t>
            </a:r>
            <a:r>
              <a:rPr lang="ru-RU" dirty="0" smtClean="0"/>
              <a:t>используются в народной медицине.</a:t>
            </a:r>
            <a:endParaRPr lang="ru-RU" dirty="0"/>
          </a:p>
        </p:txBody>
      </p:sp>
      <p:pic>
        <p:nvPicPr>
          <p:cNvPr id="1026" name="Picture 2" descr="C:\Users\User\Desktop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356992"/>
            <a:ext cx="4680520" cy="27437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жизни человека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2808312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sz="2800" dirty="0" smtClean="0">
                <a:solidFill>
                  <a:srgbClr val="7030A0"/>
                </a:solidFill>
              </a:rPr>
              <a:t>Технические растения</a:t>
            </a:r>
            <a:r>
              <a:rPr lang="ru-RU" sz="2800" dirty="0" smtClean="0"/>
              <a:t>, используемые в промышленности как сырье:</a:t>
            </a:r>
            <a:endParaRPr lang="ru-RU" sz="2000" dirty="0" smtClean="0"/>
          </a:p>
          <a:p>
            <a:pPr lvl="1"/>
            <a:r>
              <a:rPr lang="ru-RU" dirty="0" smtClean="0"/>
              <a:t>прядильные (волокнистые)</a:t>
            </a:r>
          </a:p>
          <a:p>
            <a:r>
              <a:rPr lang="ru-RU" b="1" dirty="0" smtClean="0">
                <a:hlinkClick r:id="rId2" tooltip="Льняная ткань"/>
              </a:rPr>
              <a:t>Лён</a:t>
            </a:r>
            <a:r>
              <a:rPr lang="ru-RU" dirty="0" smtClean="0"/>
              <a:t> — пряжа растительного происхождения, получаемая из стеблей </a:t>
            </a:r>
            <a:r>
              <a:rPr lang="ru-RU" dirty="0" smtClean="0">
                <a:hlinkClick r:id="rId3" tooltip="Лён"/>
              </a:rPr>
              <a:t>одноимённого растения</a:t>
            </a:r>
            <a:r>
              <a:rPr lang="ru-RU" dirty="0" smtClean="0"/>
              <a:t>. Используется преимущественно для летней одежды.</a:t>
            </a:r>
          </a:p>
          <a:p>
            <a:r>
              <a:rPr lang="ru-RU" b="1" dirty="0" smtClean="0">
                <a:hlinkClick r:id="rId4" tooltip="Хлопок"/>
              </a:rPr>
              <a:t>Хлопок</a:t>
            </a:r>
            <a:r>
              <a:rPr lang="ru-RU" dirty="0" smtClean="0"/>
              <a:t> — пряжа также растительного происхождения. Бывает </a:t>
            </a:r>
            <a:r>
              <a:rPr lang="ru-RU" i="1" dirty="0" smtClean="0"/>
              <a:t>мерсеризованной</a:t>
            </a:r>
            <a:r>
              <a:rPr lang="ru-RU" dirty="0" smtClean="0"/>
              <a:t> (блестящей) и </a:t>
            </a:r>
            <a:r>
              <a:rPr lang="ru-RU" i="1" dirty="0" err="1" smtClean="0"/>
              <a:t>немерсеризованной</a:t>
            </a:r>
            <a:r>
              <a:rPr lang="ru-RU" dirty="0" smtClean="0"/>
              <a:t> (матовой). Их отличие в насыщенности окраски и носкости.</a:t>
            </a:r>
          </a:p>
          <a:p>
            <a:r>
              <a:rPr lang="ru-RU" b="1" dirty="0" smtClean="0">
                <a:hlinkClick r:id="rId5" tooltip="Конопля"/>
              </a:rPr>
              <a:t>Конопля</a:t>
            </a:r>
            <a:r>
              <a:rPr lang="ru-RU" dirty="0" smtClean="0"/>
              <a:t>, </a:t>
            </a:r>
            <a:r>
              <a:rPr lang="ru-RU" b="1" dirty="0" smtClean="0">
                <a:hlinkClick r:id="rId6" tooltip="Бамбуковые"/>
              </a:rPr>
              <a:t>бамбук</a:t>
            </a:r>
            <a:r>
              <a:rPr lang="ru-RU" dirty="0" smtClean="0"/>
              <a:t>, </a:t>
            </a:r>
            <a:r>
              <a:rPr lang="ru-RU" b="1" dirty="0" smtClean="0">
                <a:hlinkClick r:id="rId7" tooltip="Соя"/>
              </a:rPr>
              <a:t>соя</a:t>
            </a:r>
            <a:r>
              <a:rPr lang="ru-RU" dirty="0" smtClean="0"/>
              <a:t>, </a:t>
            </a:r>
            <a:r>
              <a:rPr lang="ru-RU" b="1" dirty="0" smtClean="0">
                <a:hlinkClick r:id="rId8" tooltip="Крапива"/>
              </a:rPr>
              <a:t>крапива</a:t>
            </a:r>
            <a:r>
              <a:rPr lang="ru-RU" dirty="0" smtClean="0"/>
              <a:t>, </a:t>
            </a:r>
            <a:r>
              <a:rPr lang="ru-RU" b="1" dirty="0" smtClean="0"/>
              <a:t>китайская крапива (рами)</a:t>
            </a:r>
            <a:r>
              <a:rPr lang="ru-RU" dirty="0" smtClean="0"/>
              <a:t> — эти материалы пока являются экзотикой для России, Европы и стран Америки, но у них есть свои преимущества перед традиционными растительными материалами</a:t>
            </a:r>
          </a:p>
          <a:p>
            <a:pPr lvl="1"/>
            <a:endParaRPr lang="ru-RU" sz="1800" dirty="0" smtClean="0"/>
          </a:p>
          <a:p>
            <a:endParaRPr lang="ru-RU" dirty="0"/>
          </a:p>
        </p:txBody>
      </p:sp>
      <p:pic>
        <p:nvPicPr>
          <p:cNvPr id="2050" name="Picture 2" descr="C:\Users\User\Desktop\лен 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5576" y="3429000"/>
            <a:ext cx="1847850" cy="246697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187624" y="594928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ЛЁН</a:t>
            </a:r>
            <a:endParaRPr lang="ru-RU" dirty="0"/>
          </a:p>
        </p:txBody>
      </p:sp>
      <p:pic>
        <p:nvPicPr>
          <p:cNvPr id="2051" name="Picture 3" descr="C:\Users\User\Desktop\hlopok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87824" y="3501008"/>
            <a:ext cx="2592288" cy="237626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563888" y="5877272"/>
            <a:ext cx="1205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ХЛОПОК</a:t>
            </a:r>
            <a:endParaRPr lang="ru-RU" dirty="0"/>
          </a:p>
        </p:txBody>
      </p:sp>
      <p:pic>
        <p:nvPicPr>
          <p:cNvPr id="2052" name="Picture 4" descr="C:\Users\User\Desktop\конопля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868144" y="3573016"/>
            <a:ext cx="3024336" cy="226846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444208" y="5877272"/>
            <a:ext cx="1372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КОНОПЛЯ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жизни человека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rmAutofit fontScale="70000" lnSpcReduction="20000"/>
          </a:bodyPr>
          <a:lstStyle/>
          <a:p>
            <a:pPr lvl="1">
              <a:buNone/>
            </a:pPr>
            <a:r>
              <a:rPr lang="ru-RU" dirty="0" smtClean="0">
                <a:solidFill>
                  <a:srgbClr val="7030A0"/>
                </a:solidFill>
              </a:rPr>
              <a:t>Дубильные растения</a:t>
            </a:r>
            <a:endParaRPr lang="ru-RU" sz="1800" dirty="0" smtClean="0">
              <a:solidFill>
                <a:srgbClr val="7030A0"/>
              </a:solidFill>
            </a:endParaRPr>
          </a:p>
          <a:p>
            <a:r>
              <a:rPr lang="ru-RU" dirty="0" smtClean="0"/>
              <a:t>ДУБИЛЬНЫЕ </a:t>
            </a:r>
            <a:r>
              <a:rPr lang="ru-RU" dirty="0" err="1" smtClean="0"/>
              <a:t>РАСТЕНИЯсодержат</a:t>
            </a:r>
            <a:r>
              <a:rPr lang="ru-RU" dirty="0" smtClean="0"/>
              <a:t> в своих органах (корень, кора, стебель, листья, плоды)вяжущие вещества (</a:t>
            </a:r>
            <a:r>
              <a:rPr lang="ru-RU" dirty="0" err="1" smtClean="0"/>
              <a:t>танниды</a:t>
            </a:r>
            <a:r>
              <a:rPr lang="ru-RU" dirty="0" smtClean="0"/>
              <a:t>), пригодные для дубления кож.</a:t>
            </a:r>
          </a:p>
          <a:p>
            <a:r>
              <a:rPr lang="ru-RU" dirty="0" smtClean="0"/>
              <a:t>Наиболее известны Д. </a:t>
            </a:r>
            <a:r>
              <a:rPr lang="ru-RU" dirty="0" err="1" smtClean="0"/>
              <a:t>р.:</a:t>
            </a:r>
            <a:r>
              <a:rPr lang="ru-RU" dirty="0" err="1" smtClean="0">
                <a:solidFill>
                  <a:srgbClr val="7030A0"/>
                </a:solidFill>
              </a:rPr>
              <a:t>хвойные</a:t>
            </a:r>
            <a:r>
              <a:rPr lang="ru-RU" dirty="0" smtClean="0">
                <a:solidFill>
                  <a:srgbClr val="7030A0"/>
                </a:solidFill>
              </a:rPr>
              <a:t> (ель, сосна, пихта, лиственница),</a:t>
            </a:r>
            <a:r>
              <a:rPr lang="ru-RU" dirty="0" smtClean="0"/>
              <a:t> содержащие дубильные вещества в коре и иглах; лиственные (</a:t>
            </a:r>
            <a:r>
              <a:rPr lang="ru-RU" dirty="0" smtClean="0">
                <a:solidFill>
                  <a:srgbClr val="7030A0"/>
                </a:solidFill>
              </a:rPr>
              <a:t>дуб, ива, каштан, береза</a:t>
            </a:r>
            <a:r>
              <a:rPr lang="ru-RU" dirty="0" smtClean="0"/>
              <a:t>)- в коре, древесине и листьях; т. н. концентрированные дубильные растения (</a:t>
            </a:r>
            <a:r>
              <a:rPr lang="ru-RU" dirty="0" err="1" smtClean="0">
                <a:solidFill>
                  <a:srgbClr val="7030A0"/>
                </a:solidFill>
              </a:rPr>
              <a:t>кермек</a:t>
            </a:r>
            <a:r>
              <a:rPr lang="ru-RU" dirty="0" smtClean="0">
                <a:solidFill>
                  <a:srgbClr val="7030A0"/>
                </a:solidFill>
              </a:rPr>
              <a:t>, ревень</a:t>
            </a:r>
            <a:r>
              <a:rPr lang="ru-RU" dirty="0" smtClean="0"/>
              <a:t>)-в корневищах; листовые дубители (</a:t>
            </a:r>
            <a:r>
              <a:rPr lang="ru-RU" dirty="0" smtClean="0">
                <a:solidFill>
                  <a:srgbClr val="7030A0"/>
                </a:solidFill>
              </a:rPr>
              <a:t>рододендрон, кизил, </a:t>
            </a:r>
            <a:r>
              <a:rPr lang="ru-RU" dirty="0" err="1" smtClean="0">
                <a:solidFill>
                  <a:srgbClr val="7030A0"/>
                </a:solidFill>
              </a:rPr>
              <a:t>видин</a:t>
            </a:r>
            <a:r>
              <a:rPr lang="ru-RU" dirty="0" smtClean="0">
                <a:solidFill>
                  <a:srgbClr val="7030A0"/>
                </a:solidFill>
              </a:rPr>
              <a:t>, сумах)</a:t>
            </a:r>
            <a:r>
              <a:rPr lang="ru-RU" dirty="0" smtClean="0"/>
              <a:t>;</a:t>
            </a:r>
          </a:p>
          <a:p>
            <a:r>
              <a:rPr lang="ru-RU" dirty="0" smtClean="0"/>
              <a:t>являющиеся объектом культуры (</a:t>
            </a:r>
            <a:r>
              <a:rPr lang="ru-RU" dirty="0" smtClean="0">
                <a:solidFill>
                  <a:srgbClr val="7030A0"/>
                </a:solidFill>
              </a:rPr>
              <a:t>скумпия, бадан, ива, акация, эвкалипты) и травянистые Д. р. </a:t>
            </a:r>
            <a:r>
              <a:rPr lang="ru-RU" dirty="0" smtClean="0"/>
              <a:t>(малоисследованные), их насчитывается более 80 видов. Основное производственное значение для России имеют следующие дубители: </a:t>
            </a:r>
          </a:p>
          <a:p>
            <a:r>
              <a:rPr lang="ru-RU" dirty="0" smtClean="0"/>
              <a:t>1) </a:t>
            </a:r>
            <a:r>
              <a:rPr lang="ru-RU" dirty="0" smtClean="0">
                <a:solidFill>
                  <a:srgbClr val="7030A0"/>
                </a:solidFill>
              </a:rPr>
              <a:t>древесина дуба</a:t>
            </a:r>
            <a:r>
              <a:rPr lang="ru-RU" dirty="0" smtClean="0"/>
              <a:t> (50-70 л.) с содержанием 3,5-4% дубильных веществ, в настоящем основное сырье для выработки дубильных экстрактов; 2) </a:t>
            </a:r>
            <a:r>
              <a:rPr lang="ru-RU" dirty="0" smtClean="0">
                <a:solidFill>
                  <a:srgbClr val="7030A0"/>
                </a:solidFill>
              </a:rPr>
              <a:t>кора ивы, дуба и ели</a:t>
            </a:r>
            <a:r>
              <a:rPr lang="ru-RU" dirty="0" smtClean="0"/>
              <a:t>, применяется непосредственно в кожевенном производстве; 3) корневища дикорастущего </a:t>
            </a:r>
            <a:r>
              <a:rPr lang="ru-RU" i="1" dirty="0" smtClean="0">
                <a:solidFill>
                  <a:srgbClr val="7030A0"/>
                </a:solidFill>
              </a:rPr>
              <a:t>бадана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жизни человека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1944216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ru-RU" dirty="0" smtClean="0">
                <a:solidFill>
                  <a:srgbClr val="7030A0"/>
                </a:solidFill>
              </a:rPr>
              <a:t>Эфиромасличные растения </a:t>
            </a:r>
            <a:r>
              <a:rPr lang="ru-RU" sz="1800" dirty="0" smtClean="0"/>
              <a:t>— это растения, содержащие в особых клетках (эфиромасличных ходах) или в железистых волосках </a:t>
            </a:r>
            <a:r>
              <a:rPr lang="ru-RU" sz="1800" dirty="0" smtClean="0">
                <a:hlinkClick r:id="rId2" tooltip="Запах"/>
              </a:rPr>
              <a:t>пахучие</a:t>
            </a:r>
            <a:r>
              <a:rPr lang="ru-RU" sz="1800" dirty="0" smtClean="0"/>
              <a:t> </a:t>
            </a:r>
            <a:r>
              <a:rPr lang="ru-RU" sz="1800" dirty="0" smtClean="0">
                <a:hlinkClick r:id="rId3" tooltip="Эфирные масла"/>
              </a:rPr>
              <a:t>эфирные масла</a:t>
            </a:r>
            <a:r>
              <a:rPr lang="ru-RU" sz="1800" dirty="0" smtClean="0"/>
              <a:t> — летучие соединения практически не растворимые в </a:t>
            </a:r>
            <a:r>
              <a:rPr lang="ru-RU" sz="1800" dirty="0" smtClean="0">
                <a:hlinkClick r:id="rId4" tooltip="Вода"/>
              </a:rPr>
              <a:t>воде</a:t>
            </a:r>
            <a:r>
              <a:rPr lang="ru-RU" sz="1800" dirty="0" smtClean="0"/>
              <a:t>.</a:t>
            </a:r>
            <a:endParaRPr lang="ru-RU" sz="1800" dirty="0" smtClean="0">
              <a:solidFill>
                <a:srgbClr val="7030A0"/>
              </a:solidFill>
            </a:endParaRPr>
          </a:p>
          <a:p>
            <a:r>
              <a:rPr lang="ru-RU" sz="1800" dirty="0" smtClean="0"/>
              <a:t>К эфиромасличным растениям относятся большое количество </a:t>
            </a:r>
            <a:r>
              <a:rPr lang="ru-RU" sz="1800" dirty="0" smtClean="0">
                <a:hlinkClick r:id="rId5" tooltip="Лекарственные растения"/>
              </a:rPr>
              <a:t>лекарственных растений</a:t>
            </a:r>
            <a:r>
              <a:rPr lang="ru-RU" sz="1800" dirty="0" smtClean="0"/>
              <a:t> — </a:t>
            </a:r>
            <a:r>
              <a:rPr lang="ru-RU" sz="1800" dirty="0" smtClean="0">
                <a:hlinkClick r:id="rId6" tooltip="Эвкалипт"/>
              </a:rPr>
              <a:t>эвкалипты</a:t>
            </a:r>
            <a:r>
              <a:rPr lang="ru-RU" sz="1800" dirty="0" smtClean="0"/>
              <a:t>, </a:t>
            </a:r>
            <a:r>
              <a:rPr lang="ru-RU" sz="1800" dirty="0" smtClean="0">
                <a:hlinkClick r:id="rId7" tooltip="Камфорное дерево"/>
              </a:rPr>
              <a:t>камфорное дерево</a:t>
            </a:r>
            <a:r>
              <a:rPr lang="ru-RU" sz="1800" dirty="0" smtClean="0"/>
              <a:t>, </a:t>
            </a:r>
            <a:r>
              <a:rPr lang="ru-RU" sz="1800" dirty="0" smtClean="0">
                <a:hlinkClick r:id="rId8" tooltip="Мята"/>
              </a:rPr>
              <a:t>мята</a:t>
            </a:r>
            <a:r>
              <a:rPr lang="ru-RU" sz="1800" dirty="0" smtClean="0"/>
              <a:t>, </a:t>
            </a:r>
            <a:r>
              <a:rPr lang="ru-RU" sz="1800" dirty="0" smtClean="0">
                <a:hlinkClick r:id="rId9" tooltip="Петрушка (растение)"/>
              </a:rPr>
              <a:t>петрушка</a:t>
            </a:r>
            <a:r>
              <a:rPr lang="ru-RU" sz="1800" dirty="0" smtClean="0"/>
              <a:t>, </a:t>
            </a:r>
            <a:r>
              <a:rPr lang="ru-RU" sz="1800" dirty="0" smtClean="0">
                <a:hlinkClick r:id="rId10" tooltip="Тимьян"/>
              </a:rPr>
              <a:t>тимьян</a:t>
            </a:r>
            <a:r>
              <a:rPr lang="ru-RU" sz="1800" dirty="0" smtClean="0"/>
              <a:t>, </a:t>
            </a:r>
            <a:r>
              <a:rPr lang="ru-RU" sz="1800" dirty="0" smtClean="0">
                <a:hlinkClick r:id="rId11" tooltip="Розмарин"/>
              </a:rPr>
              <a:t>розмарин</a:t>
            </a:r>
            <a:r>
              <a:rPr lang="ru-RU" sz="1800" dirty="0" smtClean="0"/>
              <a:t>, </a:t>
            </a:r>
            <a:r>
              <a:rPr lang="ru-RU" sz="1800" dirty="0" smtClean="0">
                <a:hlinkClick r:id="rId12" tooltip="Рута"/>
              </a:rPr>
              <a:t>рута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3074" name="Picture 2" descr="C:\Users\User\Desktop\камфорное дерево.jpg"/>
          <p:cNvPicPr>
            <a:picLocks noChangeAspect="1" noChangeArrowheads="1"/>
          </p:cNvPicPr>
          <p:nvPr/>
        </p:nvPicPr>
        <p:blipFill>
          <a:blip r:embed="rId13" cstate="print"/>
          <a:srcRect t="13500" b="15626"/>
          <a:stretch>
            <a:fillRect/>
          </a:stretch>
        </p:blipFill>
        <p:spPr bwMode="auto">
          <a:xfrm>
            <a:off x="755576" y="2852936"/>
            <a:ext cx="2133600" cy="151216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55576" y="4293096"/>
            <a:ext cx="2118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7" tooltip="Камфорное дерево"/>
              </a:rPr>
              <a:t>камфорное дерево</a:t>
            </a:r>
            <a:endParaRPr lang="ru-RU" dirty="0"/>
          </a:p>
        </p:txBody>
      </p:sp>
      <p:pic>
        <p:nvPicPr>
          <p:cNvPr id="3075" name="Picture 3" descr="C:\Users\User\Desktop\эвкалипт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59832" y="2852936"/>
            <a:ext cx="2466975" cy="151216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491880" y="4293096"/>
            <a:ext cx="11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6" tooltip="Эвкалипт"/>
              </a:rPr>
              <a:t>эвкалипт</a:t>
            </a:r>
            <a:endParaRPr lang="ru-RU" dirty="0"/>
          </a:p>
        </p:txBody>
      </p:sp>
      <p:pic>
        <p:nvPicPr>
          <p:cNvPr id="3076" name="Picture 4" descr="C:\Users\User\Desktop\мята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724128" y="2852936"/>
            <a:ext cx="2552700" cy="150266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660232" y="4293096"/>
            <a:ext cx="680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8" tooltip="Мята"/>
              </a:rPr>
              <a:t>мята</a:t>
            </a:r>
            <a:endParaRPr lang="ru-RU" dirty="0"/>
          </a:p>
        </p:txBody>
      </p:sp>
      <p:pic>
        <p:nvPicPr>
          <p:cNvPr id="3077" name="Picture 5" descr="C:\Users\User\Desktop\тимьян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55576" y="4653136"/>
            <a:ext cx="2160240" cy="158417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971600" y="6237312"/>
            <a:ext cx="957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тимьян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026" name="Picture 2" descr="C:\Users\User\Desktop\rozmarin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059832" y="4653136"/>
            <a:ext cx="2448272" cy="158417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419872" y="6237312"/>
            <a:ext cx="1215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11" tooltip="Розмарин"/>
              </a:rPr>
              <a:t>розмарин</a:t>
            </a:r>
            <a:endParaRPr lang="ru-RU" dirty="0"/>
          </a:p>
        </p:txBody>
      </p:sp>
      <p:pic>
        <p:nvPicPr>
          <p:cNvPr id="1027" name="Picture 3" descr="C:\Users\User\Desktop\рута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724128" y="4725144"/>
            <a:ext cx="2520280" cy="1512168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6516216" y="6237312"/>
            <a:ext cx="64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12" tooltip="Рута"/>
              </a:rPr>
              <a:t>рута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жизни человека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40560"/>
          </a:xfrm>
        </p:spPr>
        <p:txBody>
          <a:bodyPr>
            <a:normAutofit fontScale="70000" lnSpcReduction="20000"/>
          </a:bodyPr>
          <a:lstStyle/>
          <a:p>
            <a:pPr lvl="0">
              <a:lnSpc>
                <a:spcPct val="120000"/>
              </a:lnSpc>
            </a:pPr>
            <a:r>
              <a:rPr lang="ru-RU" sz="2800" dirty="0" smtClean="0"/>
              <a:t>Технические растения, используемые в промышленности как сырье:</a:t>
            </a:r>
            <a:r>
              <a:rPr lang="ru-RU" sz="2000" dirty="0" smtClean="0"/>
              <a:t> </a:t>
            </a:r>
            <a:r>
              <a:rPr lang="ru-RU" dirty="0" smtClean="0"/>
              <a:t>Каучуконосные  </a:t>
            </a:r>
            <a:r>
              <a:rPr lang="ru-RU" sz="1800" dirty="0" smtClean="0"/>
              <a:t>Каучуконосные растения   </a:t>
            </a:r>
            <a:r>
              <a:rPr lang="ru-RU" sz="1800" dirty="0" err="1" smtClean="0"/>
              <a:t>растения</a:t>
            </a:r>
            <a:r>
              <a:rPr lang="ru-RU" sz="1800" dirty="0" smtClean="0"/>
              <a:t>, образующие и содержащие в некоторых своих частях </a:t>
            </a:r>
            <a:r>
              <a:rPr lang="ru-RU" sz="1800" u="sng" dirty="0" smtClean="0">
                <a:hlinkClick r:id="rId2"/>
              </a:rPr>
              <a:t>Каучук натуральный</a:t>
            </a:r>
            <a:r>
              <a:rPr lang="ru-RU" sz="1800" dirty="0" smtClean="0"/>
              <a:t>.</a:t>
            </a:r>
            <a:r>
              <a:rPr lang="ru-RU" sz="1800" i="1" dirty="0" smtClean="0"/>
              <a:t> </a:t>
            </a:r>
            <a:r>
              <a:rPr lang="ru-RU" sz="1800" dirty="0" smtClean="0"/>
              <a:t>В зависимости от того, в каких тканях он накапливается, К. р. </a:t>
            </a:r>
          </a:p>
          <a:p>
            <a:pPr lvl="0">
              <a:lnSpc>
                <a:spcPct val="120000"/>
              </a:lnSpc>
              <a:buNone/>
            </a:pPr>
            <a:r>
              <a:rPr lang="ru-RU" sz="1800" dirty="0" smtClean="0"/>
              <a:t>        делят на латексные(каучук содержится в млечном соке  латексе), </a:t>
            </a:r>
            <a:r>
              <a:rPr lang="ru-RU" sz="1800" dirty="0" err="1" smtClean="0"/>
              <a:t>паренхимные</a:t>
            </a:r>
            <a:r>
              <a:rPr lang="ru-RU" sz="1800" dirty="0" smtClean="0"/>
              <a:t> (в паренхиме осевых органов — стеблей, корней), </a:t>
            </a:r>
            <a:r>
              <a:rPr lang="ru-RU" sz="1800" dirty="0" err="1" smtClean="0"/>
              <a:t>хлоренхимные</a:t>
            </a:r>
            <a:r>
              <a:rPr lang="ru-RU" sz="1800" dirty="0" smtClean="0"/>
              <a:t> (в зелёных тканях молодых побегов и листьях). Промышленное значение имеют латексные деревья, которые не только накапливают каучук в сравнительно большом количестве, но и легко его отдают; из них наиважнейшее — </a:t>
            </a:r>
            <a:r>
              <a:rPr lang="ru-RU" sz="1800" u="sng" dirty="0" smtClean="0">
                <a:hlinkClick r:id="rId3"/>
              </a:rPr>
              <a:t>Гевея</a:t>
            </a:r>
            <a:r>
              <a:rPr lang="ru-RU" sz="1800" dirty="0" smtClean="0"/>
              <a:t> бразильская, дающая 95% мирового производства натурального каучука; остальные 5% получают от др. тропических латексных деревьев из родов </a:t>
            </a:r>
            <a:r>
              <a:rPr lang="ru-RU" sz="1800" dirty="0" err="1" smtClean="0"/>
              <a:t>сапиум</a:t>
            </a:r>
            <a:r>
              <a:rPr lang="ru-RU" sz="1800" dirty="0" smtClean="0"/>
              <a:t> и маниок семейства молочайных, а также родов </a:t>
            </a:r>
            <a:r>
              <a:rPr lang="ru-RU" sz="1800" u="sng" dirty="0" smtClean="0">
                <a:hlinkClick r:id="rId4"/>
              </a:rPr>
              <a:t>Фикус</a:t>
            </a:r>
            <a:r>
              <a:rPr lang="ru-RU" sz="1800" dirty="0" smtClean="0"/>
              <a:t> и </a:t>
            </a:r>
            <a:r>
              <a:rPr lang="ru-RU" sz="1800" dirty="0" err="1" smtClean="0"/>
              <a:t>кастилла</a:t>
            </a:r>
            <a:r>
              <a:rPr lang="ru-RU" sz="1800" dirty="0" smtClean="0"/>
              <a:t> семейства тутовых, рода </a:t>
            </a:r>
            <a:r>
              <a:rPr lang="ru-RU" sz="1800" u="sng" dirty="0" err="1" smtClean="0">
                <a:hlinkClick r:id="rId5"/>
              </a:rPr>
              <a:t>Ландольфия</a:t>
            </a:r>
            <a:r>
              <a:rPr lang="ru-RU" sz="1800" i="1" dirty="0" smtClean="0"/>
              <a:t> </a:t>
            </a:r>
            <a:r>
              <a:rPr lang="ru-RU" sz="1800" dirty="0" smtClean="0"/>
              <a:t>семейства </a:t>
            </a:r>
            <a:r>
              <a:rPr lang="ru-RU" sz="1800" dirty="0" err="1" smtClean="0"/>
              <a:t>кутровых</a:t>
            </a:r>
            <a:r>
              <a:rPr lang="ru-RU" sz="1800" dirty="0" smtClean="0"/>
              <a:t> и др. Травянистые латексные К. р. из семейства сложноцветных (</a:t>
            </a:r>
            <a:r>
              <a:rPr lang="ru-RU" sz="1800" u="sng" dirty="0" smtClean="0">
                <a:hlinkClick r:id="rId6"/>
              </a:rPr>
              <a:t>Тау-сагыз</a:t>
            </a:r>
            <a:r>
              <a:rPr lang="ru-RU" sz="1800" dirty="0" smtClean="0"/>
              <a:t>,</a:t>
            </a:r>
            <a:r>
              <a:rPr lang="ru-RU" sz="1800" i="1" dirty="0" smtClean="0"/>
              <a:t> </a:t>
            </a:r>
            <a:r>
              <a:rPr lang="ru-RU" sz="1800" u="sng" dirty="0" smtClean="0">
                <a:hlinkClick r:id="rId7"/>
              </a:rPr>
              <a:t>Кок-сагыз</a:t>
            </a:r>
            <a:r>
              <a:rPr lang="ru-RU" sz="1800" dirty="0" smtClean="0"/>
              <a:t>, крым-сагыз </a:t>
            </a:r>
            <a:r>
              <a:rPr lang="ru-RU" sz="1800" dirty="0" err="1" smtClean="0"/>
              <a:t>идр</a:t>
            </a:r>
            <a:r>
              <a:rPr lang="ru-RU" sz="1800" dirty="0" smtClean="0"/>
              <a:t>.), произрастающие в умеренной зоне, в том числе в СССР, содержат каучук в небольшом количестве в корнях; не культивируются, т.к. не имеют промышленного значения. К </a:t>
            </a:r>
            <a:r>
              <a:rPr lang="ru-RU" sz="1800" dirty="0" err="1" smtClean="0"/>
              <a:t>паренхимным</a:t>
            </a:r>
            <a:r>
              <a:rPr lang="ru-RU" sz="1800" dirty="0" smtClean="0"/>
              <a:t> К. р. Относится мексиканское растение </a:t>
            </a:r>
            <a:r>
              <a:rPr lang="ru-RU" sz="1800" u="sng" dirty="0" smtClean="0">
                <a:hlinkClick r:id="rId8"/>
              </a:rPr>
              <a:t>Гваюла</a:t>
            </a:r>
            <a:r>
              <a:rPr lang="ru-RU" sz="1800" dirty="0" smtClean="0"/>
              <a:t> семейства сложноцветных. </a:t>
            </a:r>
            <a:r>
              <a:rPr lang="ru-RU" sz="1800" dirty="0" err="1" smtClean="0"/>
              <a:t>Хлоренхимные</a:t>
            </a:r>
            <a:r>
              <a:rPr lang="ru-RU" sz="1800" dirty="0" smtClean="0"/>
              <a:t> К. р. (например, ряд видов из родов крестовник, василёк) промышленностью не используются.</a:t>
            </a:r>
          </a:p>
          <a:p>
            <a:pPr lvl="1"/>
            <a:endParaRPr lang="ru-RU" sz="1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Каучуконосные растения</a:t>
            </a:r>
            <a:endParaRPr lang="ru-RU" dirty="0"/>
          </a:p>
        </p:txBody>
      </p:sp>
      <p:pic>
        <p:nvPicPr>
          <p:cNvPr id="2050" name="Picture 2" descr="C:\Users\User\Desktop\гевея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2857500" cy="2857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55576" y="4221088"/>
            <a:ext cx="1770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Сбор млечного</a:t>
            </a:r>
          </a:p>
          <a:p>
            <a:r>
              <a:rPr lang="ru-RU" dirty="0" smtClean="0"/>
              <a:t> сока  у гевеи</a:t>
            </a:r>
            <a:endParaRPr lang="ru-RU" dirty="0"/>
          </a:p>
        </p:txBody>
      </p:sp>
      <p:pic>
        <p:nvPicPr>
          <p:cNvPr id="2051" name="Picture 3" descr="C:\Users\User\Desktop\плантации гевеи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484784"/>
            <a:ext cx="2880320" cy="289081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923928" y="4365104"/>
            <a:ext cx="1995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Плантации гевеи</a:t>
            </a:r>
            <a:endParaRPr lang="ru-RU" dirty="0"/>
          </a:p>
        </p:txBody>
      </p:sp>
      <p:pic>
        <p:nvPicPr>
          <p:cNvPr id="2052" name="Picture 4" descr="C:\Users\User\Desktop\фикус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1484784"/>
            <a:ext cx="2160240" cy="289369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380312" y="4365104"/>
            <a:ext cx="820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Фикус</a:t>
            </a:r>
            <a:endParaRPr lang="ru-RU" dirty="0"/>
          </a:p>
        </p:txBody>
      </p:sp>
      <p:pic>
        <p:nvPicPr>
          <p:cNvPr id="2053" name="Picture 5" descr="C:\Users\User\Desktop\тау сагыз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797152"/>
            <a:ext cx="2857500" cy="168897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23528" y="6211669"/>
            <a:ext cx="2372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Тау-сагыз</a:t>
            </a:r>
          </a:p>
          <a:p>
            <a:r>
              <a:rPr lang="ru-RU" dirty="0" smtClean="0"/>
              <a:t>Забытый каучуконос</a:t>
            </a:r>
            <a:endParaRPr lang="ru-RU" dirty="0"/>
          </a:p>
        </p:txBody>
      </p:sp>
      <p:pic>
        <p:nvPicPr>
          <p:cNvPr id="2054" name="Picture 6" descr="C:\Users\User\Desktop\кок сагыз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4725144"/>
            <a:ext cx="2808312" cy="158417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059832" y="6211669"/>
            <a:ext cx="3180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               Кок-сагыз </a:t>
            </a:r>
          </a:p>
          <a:p>
            <a:pPr algn="ctr"/>
            <a:r>
              <a:rPr lang="ru-RU" dirty="0" smtClean="0"/>
              <a:t>Среднеазиатский одуванчик</a:t>
            </a:r>
            <a:endParaRPr lang="ru-RU" dirty="0"/>
          </a:p>
        </p:txBody>
      </p:sp>
      <p:pic>
        <p:nvPicPr>
          <p:cNvPr id="2055" name="Picture 7" descr="C:\Users\User\Desktop\гваюла.jpg"/>
          <p:cNvPicPr>
            <a:picLocks noChangeAspect="1" noChangeArrowheads="1"/>
          </p:cNvPicPr>
          <p:nvPr/>
        </p:nvPicPr>
        <p:blipFill>
          <a:blip r:embed="rId7" cstate="print"/>
          <a:srcRect t="18623"/>
          <a:stretch>
            <a:fillRect/>
          </a:stretch>
        </p:blipFill>
        <p:spPr bwMode="auto">
          <a:xfrm>
            <a:off x="6516216" y="4725144"/>
            <a:ext cx="2304256" cy="1626493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7092280" y="6309320"/>
            <a:ext cx="923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Гваюла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04656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sz="2800" dirty="0" smtClean="0"/>
              <a:t>Технические растения, используемые в промышленности как сырье:</a:t>
            </a:r>
            <a:endParaRPr lang="ru-RU" sz="2000" dirty="0" smtClean="0"/>
          </a:p>
          <a:p>
            <a:pPr lvl="1"/>
            <a:r>
              <a:rPr lang="ru-RU" dirty="0" smtClean="0"/>
              <a:t>растения, из которых получают краски</a:t>
            </a:r>
          </a:p>
          <a:p>
            <a:pPr lvl="1">
              <a:buNone/>
            </a:pPr>
            <a:r>
              <a:rPr lang="ru-RU" sz="1800" dirty="0" smtClean="0"/>
              <a:t>Красильные растения        </a:t>
            </a:r>
            <a:r>
              <a:rPr lang="ru-RU" sz="1800" dirty="0" err="1" smtClean="0"/>
              <a:t>растения</a:t>
            </a:r>
            <a:r>
              <a:rPr lang="ru-RU" sz="1800" dirty="0" smtClean="0"/>
              <a:t>, вырабатывающие и содержащие в своих органах(корнях, стеблях, листьях, цветках, плодах, семенах) и тканях (древесине, коре) красящие </a:t>
            </a:r>
            <a:r>
              <a:rPr lang="ru-RU" sz="1800" dirty="0" err="1" smtClean="0"/>
              <a:t>вещества,заключённые</a:t>
            </a:r>
            <a:r>
              <a:rPr lang="ru-RU" sz="1800" dirty="0" smtClean="0"/>
              <a:t> в пластидах (См. </a:t>
            </a:r>
            <a:r>
              <a:rPr lang="ru-RU" sz="1800" u="sng" dirty="0" smtClean="0">
                <a:hlinkClick r:id="rId2"/>
              </a:rPr>
              <a:t>Пластиды</a:t>
            </a:r>
            <a:r>
              <a:rPr lang="ru-RU" sz="1800" dirty="0" smtClean="0"/>
              <a:t>) или растворённые в клеточном соке. Красители обнаружены </a:t>
            </a:r>
            <a:r>
              <a:rPr lang="ru-RU" sz="1800" dirty="0" err="1" smtClean="0"/>
              <a:t>умногих</a:t>
            </a:r>
            <a:r>
              <a:rPr lang="ru-RU" sz="1800" dirty="0" smtClean="0"/>
              <a:t> тысяч видов растений. Однако для промышленного использования пригодны лишь К. р. с </a:t>
            </a:r>
            <a:r>
              <a:rPr lang="ru-RU" sz="1800" dirty="0" err="1" smtClean="0"/>
              <a:t>высокимсодержанием</a:t>
            </a:r>
            <a:r>
              <a:rPr lang="ru-RU" sz="1800" dirty="0" smtClean="0"/>
              <a:t> красителей, дающих стойкое окрашивание.</a:t>
            </a:r>
          </a:p>
          <a:p>
            <a:pPr lvl="1">
              <a:buNone/>
            </a:pPr>
            <a:r>
              <a:rPr lang="ru-RU" sz="1800" dirty="0" smtClean="0"/>
              <a:t>Из тропических и субтропических К. р. наиболее известны: ряд видов </a:t>
            </a:r>
            <a:r>
              <a:rPr lang="ru-RU" sz="1800" dirty="0" err="1" smtClean="0"/>
              <a:t>индигоферы</a:t>
            </a:r>
            <a:r>
              <a:rPr lang="ru-RU" sz="1800" dirty="0" smtClean="0"/>
              <a:t> (</a:t>
            </a:r>
            <a:r>
              <a:rPr lang="ru-RU" sz="1800" dirty="0" err="1" smtClean="0"/>
              <a:t>См.</a:t>
            </a:r>
            <a:r>
              <a:rPr lang="ru-RU" sz="1800" u="sng" dirty="0" err="1" smtClean="0">
                <a:hlinkClick r:id="rId3"/>
              </a:rPr>
              <a:t>Индигофера</a:t>
            </a:r>
            <a:r>
              <a:rPr lang="ru-RU" sz="1800" dirty="0" smtClean="0"/>
              <a:t>)</a:t>
            </a:r>
            <a:r>
              <a:rPr lang="ru-RU" sz="1800" i="1" dirty="0" smtClean="0"/>
              <a:t> </a:t>
            </a:r>
            <a:r>
              <a:rPr lang="ru-RU" sz="1800" dirty="0" smtClean="0"/>
              <a:t>(дают индиго и басму), кампешевое дерево (содержит </a:t>
            </a:r>
            <a:r>
              <a:rPr lang="ru-RU" sz="1800" u="sng" dirty="0" smtClean="0">
                <a:hlinkClick r:id="rId4"/>
              </a:rPr>
              <a:t>Гематоксилин</a:t>
            </a:r>
            <a:r>
              <a:rPr lang="ru-RU" sz="1800" dirty="0" smtClean="0"/>
              <a:t>), ряд видов дуба </a:t>
            </a:r>
            <a:r>
              <a:rPr lang="ru-RU" sz="1800" dirty="0" err="1" smtClean="0"/>
              <a:t>вСеверной</a:t>
            </a:r>
            <a:r>
              <a:rPr lang="ru-RU" sz="1800" dirty="0" smtClean="0"/>
              <a:t> Америке (дают </a:t>
            </a:r>
            <a:r>
              <a:rPr lang="ru-RU" sz="1800" u="sng" dirty="0" smtClean="0">
                <a:hlinkClick r:id="rId5"/>
              </a:rPr>
              <a:t>Кверцитрон</a:t>
            </a:r>
            <a:r>
              <a:rPr lang="ru-RU" sz="1800" dirty="0" smtClean="0"/>
              <a:t>),</a:t>
            </a:r>
            <a:r>
              <a:rPr lang="ru-RU" sz="1800" i="1" dirty="0" smtClean="0"/>
              <a:t> </a:t>
            </a:r>
            <a:r>
              <a:rPr lang="ru-RU" sz="1800" dirty="0" smtClean="0"/>
              <a:t>куркума (содержит жёлтый краситель </a:t>
            </a:r>
            <a:r>
              <a:rPr lang="ru-RU" sz="1800" dirty="0" err="1" smtClean="0"/>
              <a:t>куркумин</a:t>
            </a:r>
            <a:r>
              <a:rPr lang="ru-RU" sz="1800" dirty="0" smtClean="0"/>
              <a:t>) и др. В СССР </a:t>
            </a:r>
            <a:r>
              <a:rPr lang="ru-RU" sz="1800" dirty="0" err="1" smtClean="0"/>
              <a:t>хорошоизвестны</a:t>
            </a:r>
            <a:r>
              <a:rPr lang="ru-RU" sz="1800" dirty="0" smtClean="0"/>
              <a:t> следующие К. р.: ряд видов можжевельника (шишки, или «ягоды») с веществами, дающими </a:t>
            </a:r>
            <a:r>
              <a:rPr lang="ru-RU" sz="1800" dirty="0" err="1" smtClean="0"/>
              <a:t>жёлтое,коричневое</a:t>
            </a:r>
            <a:r>
              <a:rPr lang="ru-RU" sz="1800" dirty="0" smtClean="0"/>
              <a:t>, зеленовато-серое («хаки») или фиолетовое окрашивание; лук (отвар шелухи — </a:t>
            </a:r>
            <a:r>
              <a:rPr lang="ru-RU" sz="1800" dirty="0" err="1" smtClean="0"/>
              <a:t>коричневаякраска</a:t>
            </a:r>
            <a:r>
              <a:rPr lang="ru-RU" sz="1800" dirty="0" smtClean="0"/>
              <a:t>); шафран (в рыльцах содержит оранжевую краску, пригодную для подкраски пищевых продуктов);живокость (из лепестков получают ярко-жёлтую краску); вайда (в соке свежих листьев имеется </a:t>
            </a:r>
            <a:r>
              <a:rPr lang="ru-RU" sz="1800" u="sng" dirty="0" smtClean="0">
                <a:hlinkClick r:id="rId6"/>
              </a:rPr>
              <a:t>Индиго</a:t>
            </a:r>
            <a:r>
              <a:rPr lang="ru-RU" sz="1800" dirty="0" smtClean="0"/>
              <a:t>); дрок(в цветках и листьях находится жёлтая краска, употребляемая в ковровом производстве); молочай (</a:t>
            </a:r>
            <a:r>
              <a:rPr lang="ru-RU" sz="1800" dirty="0" err="1" smtClean="0"/>
              <a:t>экстрактиз</a:t>
            </a:r>
            <a:r>
              <a:rPr lang="ru-RU" sz="1800" dirty="0" smtClean="0"/>
              <a:t> стеблей и соцветий — краситель цвета «хаки»); марена (в корнях содержит красную краску — </a:t>
            </a:r>
            <a:r>
              <a:rPr lang="ru-RU" sz="1800" dirty="0" err="1" smtClean="0"/>
              <a:t>крапп,применявшуюся</a:t>
            </a:r>
            <a:r>
              <a:rPr lang="ru-RU" sz="1800" dirty="0" smtClean="0"/>
              <a:t> в ковровом производстве); ноготки (в цветках которых жёлтая краска, пригодная </a:t>
            </a:r>
            <a:r>
              <a:rPr lang="ru-RU" sz="1800" dirty="0" err="1" smtClean="0"/>
              <a:t>дляподкраски</a:t>
            </a:r>
            <a:r>
              <a:rPr lang="ru-RU" sz="1800" dirty="0" smtClean="0"/>
              <a:t> жиров, например маргарина); сафлор (в цветках красная краска — </a:t>
            </a:r>
            <a:r>
              <a:rPr lang="ru-RU" sz="1800" dirty="0" err="1" smtClean="0"/>
              <a:t>картамин</a:t>
            </a:r>
            <a:r>
              <a:rPr lang="ru-RU" sz="1800" dirty="0" smtClean="0"/>
              <a:t>); хна, или </a:t>
            </a:r>
            <a:r>
              <a:rPr lang="ru-RU" sz="1800" dirty="0" err="1" smtClean="0"/>
              <a:t>хенна</a:t>
            </a:r>
            <a:r>
              <a:rPr lang="ru-RU" sz="1800" dirty="0" smtClean="0"/>
              <a:t> (</a:t>
            </a:r>
            <a:r>
              <a:rPr lang="ru-RU" sz="1800" dirty="0" err="1" smtClean="0"/>
              <a:t>вкорнях</a:t>
            </a:r>
            <a:r>
              <a:rPr lang="ru-RU" sz="1800" dirty="0" smtClean="0"/>
              <a:t> содержит оранжевую краску — хну); ряд видов лишайников даёт </a:t>
            </a:r>
            <a:r>
              <a:rPr lang="ru-RU" sz="1800" u="sng" dirty="0" smtClean="0">
                <a:hlinkClick r:id="rId7"/>
              </a:rPr>
              <a:t>Лакмус</a:t>
            </a:r>
            <a:r>
              <a:rPr lang="ru-RU" sz="1800" dirty="0" smtClean="0"/>
              <a:t> и многие др.</a:t>
            </a:r>
          </a:p>
          <a:p>
            <a:pPr lvl="1"/>
            <a:endParaRPr lang="ru-RU" sz="1800" dirty="0" smtClean="0"/>
          </a:p>
          <a:p>
            <a:pPr lvl="1"/>
            <a:endParaRPr lang="ru-RU" sz="1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223224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sz="2800" dirty="0" smtClean="0"/>
              <a:t>Технические растения, используемые в промышленности как сырье:</a:t>
            </a:r>
            <a:endParaRPr lang="ru-RU" sz="2000" dirty="0" smtClean="0"/>
          </a:p>
          <a:p>
            <a:pPr lvl="1"/>
            <a:r>
              <a:rPr lang="ru-RU" dirty="0" smtClean="0"/>
              <a:t>растения, у которых используется древесина как строительный материал, в целлюлозно-бумажной промышленности как топливо, искусственный шелк.</a:t>
            </a:r>
          </a:p>
          <a:p>
            <a:pPr lvl="1"/>
            <a:r>
              <a:rPr lang="ru-RU" sz="1800" dirty="0" smtClean="0"/>
              <a:t>В природном виде используется в качестве строительного материала и топлива, а в размельченном и химически обработанном виде – как сырье для производства бумаги, древесноволокнистых плит, искусственного волокна. Древесина была одним из главных факторов развития цивилизации и даже в наши дни остается одним из важнейших для человека видов сырья, без которого не могли бы обойтись многие отрасли промышленности.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4293096"/>
            <a:ext cx="35318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Резонансовая</a:t>
            </a:r>
            <a:r>
              <a:rPr lang="ru-RU" dirty="0" smtClean="0"/>
              <a:t> древесина – </a:t>
            </a:r>
          </a:p>
          <a:p>
            <a:r>
              <a:rPr lang="ru-RU" dirty="0" smtClean="0"/>
              <a:t>для изготовления музыкальных</a:t>
            </a:r>
          </a:p>
          <a:p>
            <a:r>
              <a:rPr lang="ru-RU" dirty="0" smtClean="0"/>
              <a:t> инструментов -</a:t>
            </a:r>
          </a:p>
          <a:p>
            <a:r>
              <a:rPr lang="ru-RU" dirty="0" smtClean="0"/>
              <a:t>сосна, ель.</a:t>
            </a:r>
            <a:endParaRPr lang="ru-RU" dirty="0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444444"/>
                </a:solidFill>
                <a:effectLst/>
                <a:latin typeface="Georgia" pitchFamily="18" charset="0"/>
                <a:cs typeface="Arial" pitchFamily="34" charset="0"/>
              </a:rPr>
              <a:t>В природном виде используется в качестве строительного материала и топлива, а в размельченном и химически обработанном виде – как сырье для производства бумаги, древесноволокнистых плит, искусственного волокна. Древесина была одним из главных факторов развития цивилизации и даже в наши дни остается одним из важнейших для человека видов сырья, без которого не могли бы обойтись многие от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444444"/>
                </a:solidFill>
                <a:effectLst/>
                <a:latin typeface="Georgia" pitchFamily="18" charset="0"/>
                <a:cs typeface="Arial" pitchFamily="34" charset="0"/>
                <a:hlinkClick r:id="rId2" tooltip=" IGDA/T. Ledoux     СПЛАВНОЙ ЛЕС (Финляндия).      "/>
              </a:rPr>
              <a:t>расли промышленности.</a:t>
            </a:r>
            <a:endParaRPr kumimoji="0" lang="ru-RU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hlinkClick r:id="rId2" tooltip=" IGDA/T. Ledoux     СПЛАВНОЙ ЛЕС (Финляндия).      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sng" strike="noStrike" cap="none" normalizeH="0" baseline="0" smtClean="0">
                <a:ln>
                  <a:noFill/>
                </a:ln>
                <a:solidFill>
                  <a:srgbClr val="5599BB"/>
                </a:solidFill>
                <a:effectLst/>
                <a:latin typeface="Georgia" pitchFamily="18" charset="0"/>
                <a:cs typeface="Arial" pitchFamily="34" charset="0"/>
                <a:hlinkClick r:id="rId2" tooltip=" IGDA/T. Ledoux     СПЛАВНОЙ ЛЕС (Финляндия).      "/>
              </a:rPr>
              <a:t>  </a:t>
            </a:r>
            <a:endParaRPr kumimoji="0" lang="ru-RU" sz="7800" b="0" i="0" u="sng" strike="noStrike" cap="none" normalizeH="0" baseline="0" smtClean="0">
              <a:ln>
                <a:noFill/>
              </a:ln>
              <a:solidFill>
                <a:srgbClr val="5599BB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pic>
        <p:nvPicPr>
          <p:cNvPr id="13314" name="Picture 2" descr=" IGDA/T. Ledoux     СПЛАВНОЙ ЛЕС (Финляндия).      ">
            <a:hlinkClick r:id="rId2" tooltip=" IGDA/T. Ledoux     СПЛАВНОЙ ЛЕС (Финляндия).      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636912"/>
            <a:ext cx="2304256" cy="158417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436096" y="4221088"/>
            <a:ext cx="28655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Корабельная древесина  -</a:t>
            </a:r>
          </a:p>
          <a:p>
            <a:r>
              <a:rPr lang="ru-RU" dirty="0" smtClean="0"/>
              <a:t> сосна, дуб.</a:t>
            </a:r>
          </a:p>
          <a:p>
            <a:endParaRPr lang="ru-RU" dirty="0"/>
          </a:p>
        </p:txBody>
      </p:sp>
      <p:pic>
        <p:nvPicPr>
          <p:cNvPr id="13315" name="Picture 3" descr="C:\Users\User\Desktop\корабельные сосн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869160"/>
            <a:ext cx="2074530" cy="1728192"/>
          </a:xfrm>
          <a:prstGeom prst="rect">
            <a:avLst/>
          </a:prstGeom>
          <a:noFill/>
        </p:spPr>
      </p:pic>
      <p:pic>
        <p:nvPicPr>
          <p:cNvPr id="13316" name="Picture 4" descr="C:\Users\User\Desktop\дуб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4869160"/>
            <a:ext cx="1800200" cy="1656184"/>
          </a:xfrm>
          <a:prstGeom prst="rect">
            <a:avLst/>
          </a:prstGeom>
          <a:noFill/>
        </p:spPr>
      </p:pic>
      <p:pic>
        <p:nvPicPr>
          <p:cNvPr id="13317" name="Picture 5" descr="C:\Users\User\Desktop\ель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4869160"/>
            <a:ext cx="1714500" cy="18448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1656184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ru-RU" b="1" dirty="0" err="1" smtClean="0"/>
              <a:t>Декорати́вные</a:t>
            </a:r>
            <a:r>
              <a:rPr lang="ru-RU" b="1" dirty="0" smtClean="0"/>
              <a:t> </a:t>
            </a:r>
            <a:r>
              <a:rPr lang="ru-RU" b="1" dirty="0" err="1" smtClean="0"/>
              <a:t>расте́ния</a:t>
            </a:r>
            <a:r>
              <a:rPr lang="ru-RU" dirty="0" smtClean="0"/>
              <a:t> — растения, обыкновенно и большей частью выращиваемые для оформления </a:t>
            </a:r>
            <a:r>
              <a:rPr lang="ru-RU" dirty="0" smtClean="0">
                <a:hlinkClick r:id="rId2" tooltip="Сад"/>
              </a:rPr>
              <a:t>садов</a:t>
            </a:r>
            <a:r>
              <a:rPr lang="ru-RU" dirty="0" smtClean="0"/>
              <a:t>, </a:t>
            </a:r>
            <a:r>
              <a:rPr lang="ru-RU" dirty="0" smtClean="0">
                <a:hlinkClick r:id="rId3" tooltip="Парк"/>
              </a:rPr>
              <a:t>парков</a:t>
            </a:r>
            <a:r>
              <a:rPr lang="ru-RU" dirty="0" smtClean="0"/>
              <a:t>, </a:t>
            </a:r>
            <a:r>
              <a:rPr lang="ru-RU" dirty="0" smtClean="0">
                <a:hlinkClick r:id="rId4" tooltip="Сквер"/>
              </a:rPr>
              <a:t>скверов</a:t>
            </a:r>
            <a:r>
              <a:rPr lang="ru-RU" dirty="0" smtClean="0"/>
              <a:t> и других участков </a:t>
            </a:r>
            <a:r>
              <a:rPr lang="ru-RU" dirty="0" smtClean="0">
                <a:hlinkClick r:id="rId5" tooltip="Город"/>
              </a:rPr>
              <a:t>городских</a:t>
            </a:r>
            <a:r>
              <a:rPr lang="ru-RU" dirty="0" smtClean="0"/>
              <a:t> и </a:t>
            </a:r>
            <a:r>
              <a:rPr lang="ru-RU" u="sng" dirty="0" smtClean="0">
                <a:hlinkClick r:id="rId6" tooltip="Село"/>
              </a:rPr>
              <a:t>сельских</a:t>
            </a:r>
            <a:r>
              <a:rPr lang="ru-RU" dirty="0" smtClean="0"/>
              <a:t> </a:t>
            </a:r>
            <a:r>
              <a:rPr lang="ru-RU" dirty="0" smtClean="0">
                <a:hlinkClick r:id="rId7" tooltip="Территория"/>
              </a:rPr>
              <a:t>территорий</a:t>
            </a:r>
            <a:r>
              <a:rPr lang="ru-RU" dirty="0" smtClean="0"/>
              <a:t>, предназначенных для </a:t>
            </a:r>
            <a:r>
              <a:rPr lang="ru-RU" dirty="0" smtClean="0">
                <a:hlinkClick r:id="rId8" tooltip="Отдых"/>
              </a:rPr>
              <a:t>отдыха</a:t>
            </a:r>
            <a:r>
              <a:rPr lang="ru-RU" dirty="0" smtClean="0"/>
              <a:t>, либо служебных, производственных и </a:t>
            </a:r>
            <a:r>
              <a:rPr lang="ru-RU" dirty="0" smtClean="0">
                <a:hlinkClick r:id="rId9" tooltip="Жилище"/>
              </a:rPr>
              <a:t>жилых помещений</a:t>
            </a:r>
            <a:r>
              <a:rPr lang="ru-RU" dirty="0" smtClean="0"/>
              <a:t> (в последнем случае они часто называются ещё и </a:t>
            </a:r>
            <a:r>
              <a:rPr lang="ru-RU" dirty="0" smtClean="0">
                <a:hlinkClick r:id="rId10" tooltip="Комнатные растения"/>
              </a:rPr>
              <a:t>комнатными растениями</a:t>
            </a:r>
            <a:r>
              <a:rPr lang="ru-RU" dirty="0" smtClean="0"/>
              <a:t>). </a:t>
            </a:r>
            <a:endParaRPr lang="ru-RU" dirty="0"/>
          </a:p>
        </p:txBody>
      </p:sp>
      <p:pic>
        <p:nvPicPr>
          <p:cNvPr id="12289" name="Picture 1" descr="C:\Users\User\Desktop\images (1)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0647543">
            <a:off x="752569" y="2145958"/>
            <a:ext cx="2466975" cy="1901514"/>
          </a:xfrm>
          <a:prstGeom prst="rect">
            <a:avLst/>
          </a:prstGeom>
          <a:noFill/>
        </p:spPr>
      </p:pic>
      <p:pic>
        <p:nvPicPr>
          <p:cNvPr id="12290" name="Picture 2" descr="C:\Users\User\Desktop\orn10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858308">
            <a:off x="6076231" y="2095619"/>
            <a:ext cx="2497460" cy="1997729"/>
          </a:xfrm>
          <a:prstGeom prst="rect">
            <a:avLst/>
          </a:prstGeom>
          <a:noFill/>
        </p:spPr>
      </p:pic>
      <p:pic>
        <p:nvPicPr>
          <p:cNvPr id="12291" name="Picture 3" descr="C:\Users\User\Desktop\images (2)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43808" y="3789040"/>
            <a:ext cx="3733800" cy="1363216"/>
          </a:xfrm>
          <a:prstGeom prst="rect">
            <a:avLst/>
          </a:prstGeom>
          <a:noFill/>
        </p:spPr>
      </p:pic>
      <p:pic>
        <p:nvPicPr>
          <p:cNvPr id="12292" name="Picture 4" descr="C:\Users\User\Desktop\images (3)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419872" y="1988840"/>
            <a:ext cx="2476500" cy="1847850"/>
          </a:xfrm>
          <a:prstGeom prst="rect">
            <a:avLst/>
          </a:prstGeom>
          <a:noFill/>
        </p:spPr>
      </p:pic>
      <p:pic>
        <p:nvPicPr>
          <p:cNvPr id="12293" name="Picture 5" descr="C:\Users\User\Desktop\images (4)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5576" y="4653136"/>
            <a:ext cx="2466975" cy="1847850"/>
          </a:xfrm>
          <a:prstGeom prst="rect">
            <a:avLst/>
          </a:prstGeom>
          <a:noFill/>
        </p:spPr>
      </p:pic>
      <p:pic>
        <p:nvPicPr>
          <p:cNvPr id="12294" name="Picture 6" descr="C:\Users\User\Desktop\images (5)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228184" y="4581128"/>
            <a:ext cx="2600325" cy="1762125"/>
          </a:xfrm>
          <a:prstGeom prst="rect">
            <a:avLst/>
          </a:prstGeom>
          <a:noFill/>
        </p:spPr>
      </p:pic>
      <p:pic>
        <p:nvPicPr>
          <p:cNvPr id="12295" name="Picture 7" descr="C:\Users\User\Desktop\3234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419872" y="5301208"/>
            <a:ext cx="2625080" cy="1296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687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Растения «пылесосы» и </a:t>
            </a:r>
            <a:r>
              <a:rPr lang="ru-RU" sz="3100" dirty="0" err="1" smtClean="0"/>
              <a:t>газопоглатители</a:t>
            </a:r>
            <a:r>
              <a:rPr lang="ru-RU" sz="3100" dirty="0" smtClean="0"/>
              <a:t>. </a:t>
            </a:r>
            <a:br>
              <a:rPr lang="ru-RU" sz="3100" dirty="0" smtClean="0"/>
            </a:br>
            <a:r>
              <a:rPr lang="ru-RU" sz="3100" dirty="0" smtClean="0"/>
              <a:t>Защищают человека от индустриальных шумов</a:t>
            </a:r>
            <a:r>
              <a:rPr lang="ru-RU" sz="5400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Например, к растениям, которые частично выполняют функцию кондиционера, относят </a:t>
            </a:r>
            <a:r>
              <a:rPr lang="ru-RU" dirty="0" err="1" smtClean="0"/>
              <a:t>хлорофитум</a:t>
            </a:r>
            <a:r>
              <a:rPr lang="ru-RU" dirty="0" smtClean="0"/>
              <a:t> хохлатый, </a:t>
            </a:r>
            <a:r>
              <a:rPr lang="ru-RU" dirty="0" err="1" smtClean="0"/>
              <a:t>эпипремнум</a:t>
            </a:r>
            <a:r>
              <a:rPr lang="ru-RU" dirty="0" smtClean="0"/>
              <a:t>. аспарагус, монстеру, молочай.</a:t>
            </a:r>
          </a:p>
          <a:p>
            <a:r>
              <a:rPr lang="ru-RU" dirty="0" smtClean="0"/>
              <a:t>Можно выращивать растения-пылесосы, как их условно называют. Алоэ древовидное, </a:t>
            </a:r>
            <a:r>
              <a:rPr lang="ru-RU" dirty="0" err="1" smtClean="0"/>
              <a:t>хлорофитум</a:t>
            </a:r>
            <a:r>
              <a:rPr lang="ru-RU" dirty="0" smtClean="0"/>
              <a:t>, филодендрон лазающий поглощают из воздуха формальдегид и фенол.</a:t>
            </a:r>
          </a:p>
          <a:p>
            <a:r>
              <a:rPr lang="ru-RU" dirty="0" smtClean="0"/>
              <a:t>Плющ обыкновенный справляются с бензолом, а от окиси углерода воздух очистят </a:t>
            </a:r>
            <a:r>
              <a:rPr lang="ru-RU" dirty="0" err="1" smtClean="0"/>
              <a:t>хлорофитум</a:t>
            </a:r>
            <a:r>
              <a:rPr lang="ru-RU" dirty="0" smtClean="0"/>
              <a:t> и </a:t>
            </a:r>
            <a:r>
              <a:rPr lang="ru-RU" dirty="0" err="1" smtClean="0"/>
              <a:t>эпипремнум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Почвоулучшатели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2232248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/>
              <a:t>Сидераты</a:t>
            </a:r>
            <a:r>
              <a:rPr lang="ru-RU" dirty="0" smtClean="0"/>
              <a:t> - это растения, посеяны с целью улучшения структуры почвы. </a:t>
            </a:r>
            <a:r>
              <a:rPr lang="ru-RU" dirty="0" err="1" smtClean="0"/>
              <a:t>Сидераты</a:t>
            </a:r>
            <a:r>
              <a:rPr lang="ru-RU" dirty="0" smtClean="0"/>
              <a:t> обогащают почву азотом и органикой. Это злаки, горчица, рапс, сурепка. Органикой обогащается почва овощными растениями. Невызревшие овощи, ботву срезать </a:t>
            </a:r>
            <a:r>
              <a:rPr lang="ru-RU" dirty="0" err="1" smtClean="0"/>
              <a:t>плоскорезом</a:t>
            </a:r>
            <a:r>
              <a:rPr lang="ru-RU" dirty="0" smtClean="0"/>
              <a:t> и оставить на грядке. </a:t>
            </a:r>
            <a:br>
              <a:rPr lang="ru-RU" dirty="0" smtClean="0"/>
            </a:br>
            <a:r>
              <a:rPr lang="ru-RU" dirty="0" smtClean="0"/>
              <a:t>"Земле надо давать больше, чем от неё берёшь. Проценты, и не малые - она сама начислит: каждому по заслугам" Это слова В. В. Фокина, того самого, который изобрёл </a:t>
            </a:r>
            <a:r>
              <a:rPr lang="ru-RU" dirty="0" err="1" smtClean="0"/>
              <a:t>плоскорез</a:t>
            </a:r>
            <a:r>
              <a:rPr lang="ru-RU" dirty="0" smtClean="0"/>
              <a:t>. </a:t>
            </a:r>
            <a:endParaRPr lang="ru-RU" dirty="0"/>
          </a:p>
        </p:txBody>
      </p:sp>
      <p:pic>
        <p:nvPicPr>
          <p:cNvPr id="6145" name="Picture 1" descr="C:\Users\User\Desktop\сидераты.jpg"/>
          <p:cNvPicPr>
            <a:picLocks noChangeAspect="1" noChangeArrowheads="1"/>
          </p:cNvPicPr>
          <p:nvPr/>
        </p:nvPicPr>
        <p:blipFill>
          <a:blip r:embed="rId2" cstate="print"/>
          <a:srcRect b="4255"/>
          <a:stretch>
            <a:fillRect/>
          </a:stretch>
        </p:blipFill>
        <p:spPr bwMode="auto">
          <a:xfrm>
            <a:off x="467544" y="3212976"/>
            <a:ext cx="3816424" cy="3168352"/>
          </a:xfrm>
          <a:prstGeom prst="rect">
            <a:avLst/>
          </a:prstGeom>
          <a:noFill/>
        </p:spPr>
      </p:pic>
      <p:pic>
        <p:nvPicPr>
          <p:cNvPr id="6146" name="Picture 2" descr="C:\Users\User\Desktop\266381_53704nothumb650.jpg"/>
          <p:cNvPicPr>
            <a:picLocks noChangeAspect="1" noChangeArrowheads="1"/>
          </p:cNvPicPr>
          <p:nvPr/>
        </p:nvPicPr>
        <p:blipFill>
          <a:blip r:embed="rId3" cstate="print"/>
          <a:srcRect b="4348"/>
          <a:stretch>
            <a:fillRect/>
          </a:stretch>
        </p:blipFill>
        <p:spPr bwMode="auto">
          <a:xfrm>
            <a:off x="4499992" y="3212976"/>
            <a:ext cx="3888432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«Живые изгороди»</a:t>
            </a:r>
            <a:endParaRPr lang="ru-RU" dirty="0"/>
          </a:p>
        </p:txBody>
      </p:sp>
      <p:pic>
        <p:nvPicPr>
          <p:cNvPr id="5121" name="Picture 1" descr="C:\Users\User\Desktop\images (6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76872"/>
            <a:ext cx="2466975" cy="1296144"/>
          </a:xfrm>
          <a:prstGeom prst="rect">
            <a:avLst/>
          </a:prstGeom>
          <a:noFill/>
        </p:spPr>
      </p:pic>
      <p:pic>
        <p:nvPicPr>
          <p:cNvPr id="5122" name="Picture 2" descr="C:\Users\User\Desktop\images (7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348881"/>
            <a:ext cx="2571750" cy="1296144"/>
          </a:xfrm>
          <a:prstGeom prst="rect">
            <a:avLst/>
          </a:prstGeom>
          <a:noFill/>
        </p:spPr>
      </p:pic>
      <p:pic>
        <p:nvPicPr>
          <p:cNvPr id="5123" name="Picture 3" descr="C:\Users\User\Desktop\iz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2348880"/>
            <a:ext cx="2314575" cy="1296144"/>
          </a:xfrm>
          <a:prstGeom prst="rect">
            <a:avLst/>
          </a:prstGeom>
          <a:noFill/>
        </p:spPr>
      </p:pic>
      <p:pic>
        <p:nvPicPr>
          <p:cNvPr id="5124" name="Picture 4" descr="C:\Users\User\Desktop\живая-изгородь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3645024"/>
            <a:ext cx="2412868" cy="1512168"/>
          </a:xfrm>
          <a:prstGeom prst="rect">
            <a:avLst/>
          </a:prstGeom>
          <a:noFill/>
        </p:spPr>
      </p:pic>
      <p:pic>
        <p:nvPicPr>
          <p:cNvPr id="5125" name="Picture 5" descr="C:\Users\User\Desktop\images (8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3717032"/>
            <a:ext cx="2448272" cy="144016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83568" y="1268760"/>
            <a:ext cx="85223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Вечнозеленые растения для живой изгороди, требующие укрытия на зиму:</a:t>
            </a:r>
          </a:p>
          <a:p>
            <a:r>
              <a:rPr lang="ru-RU" dirty="0" smtClean="0"/>
              <a:t> самшит, падуб, лавровишня. Растения, не требующие укрытия: рододендроны,</a:t>
            </a:r>
          </a:p>
          <a:p>
            <a:r>
              <a:rPr lang="ru-RU" dirty="0" smtClean="0"/>
              <a:t> магнолия, брусника, вереск.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83568" y="5157192"/>
            <a:ext cx="78985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К однолетним вьющимся растениям </a:t>
            </a:r>
            <a:r>
              <a:rPr lang="ru-RU" dirty="0" smtClean="0"/>
              <a:t>для живой изгороди относятся: </a:t>
            </a:r>
          </a:p>
          <a:p>
            <a:r>
              <a:rPr lang="ru-RU" dirty="0" smtClean="0"/>
              <a:t>настурция, душистый горошек, ипомея, декоративная фасоль, </a:t>
            </a:r>
            <a:r>
              <a:rPr lang="ru-RU" dirty="0" err="1" smtClean="0"/>
              <a:t>кобея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67544" y="5733256"/>
            <a:ext cx="85782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Многолетние вьющиеся растения </a:t>
            </a:r>
            <a:r>
              <a:rPr lang="ru-RU" dirty="0" smtClean="0"/>
              <a:t>для изгороди включают в себя </a:t>
            </a:r>
            <a:r>
              <a:rPr lang="ru-RU" dirty="0" err="1" smtClean="0"/>
              <a:t>плетистые</a:t>
            </a:r>
            <a:endParaRPr lang="ru-RU" dirty="0" smtClean="0"/>
          </a:p>
          <a:p>
            <a:r>
              <a:rPr lang="ru-RU" dirty="0" smtClean="0"/>
              <a:t> розы, клематисы, разнообразные виды плющей, жимолость,</a:t>
            </a:r>
          </a:p>
          <a:p>
            <a:r>
              <a:rPr lang="ru-RU" dirty="0" smtClean="0"/>
              <a:t> девичий виноград. 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Медоносы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Медоносные растения классифицируются в основном по:</a:t>
            </a:r>
            <a:endParaRPr lang="ru-RU" dirty="0" smtClean="0"/>
          </a:p>
          <a:p>
            <a:r>
              <a:rPr lang="ru-RU" b="1" dirty="0" smtClean="0"/>
              <a:t>времени цветения их чаще всего разделяют на четыре группы: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ранневесенние;</a:t>
            </a:r>
            <a:br>
              <a:rPr lang="ru-RU" dirty="0" smtClean="0"/>
            </a:br>
            <a:r>
              <a:rPr lang="ru-RU" dirty="0" smtClean="0"/>
              <a:t>- весенние;</a:t>
            </a:r>
            <a:br>
              <a:rPr lang="ru-RU" dirty="0" smtClean="0"/>
            </a:br>
            <a:r>
              <a:rPr lang="ru-RU" dirty="0" smtClean="0"/>
              <a:t>- летние;</a:t>
            </a:r>
            <a:br>
              <a:rPr lang="ru-RU" dirty="0" smtClean="0"/>
            </a:br>
            <a:r>
              <a:rPr lang="ru-RU" dirty="0" smtClean="0"/>
              <a:t>- осенние.</a:t>
            </a:r>
          </a:p>
          <a:p>
            <a:r>
              <a:rPr lang="ru-RU" b="1" dirty="0" smtClean="0"/>
              <a:t>характеру взятка различают: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- растения </a:t>
            </a:r>
            <a:r>
              <a:rPr lang="ru-RU" dirty="0" err="1" smtClean="0"/>
              <a:t>пыльценосы</a:t>
            </a:r>
            <a:r>
              <a:rPr lang="ru-RU" dirty="0" smtClean="0"/>
              <a:t>, с которых пчелы собирают только пыльцу;</a:t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 err="1" smtClean="0"/>
              <a:t>нектара-пыльценосы</a:t>
            </a:r>
            <a:r>
              <a:rPr lang="ru-RU" dirty="0" smtClean="0"/>
              <a:t>, одновременно обеспечивающие сбор пыльцы и нектара;</a:t>
            </a:r>
            <a:br>
              <a:rPr lang="ru-RU" dirty="0" smtClean="0"/>
            </a:br>
            <a:r>
              <a:rPr lang="ru-RU" dirty="0" smtClean="0"/>
              <a:t>- нектароносы, дающие только нектар.</a:t>
            </a:r>
          </a:p>
          <a:p>
            <a:r>
              <a:rPr lang="ru-RU" b="1" dirty="0" smtClean="0"/>
              <a:t>месту обитания и разделяют на медоносные растения: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лесных угодий;</a:t>
            </a:r>
            <a:br>
              <a:rPr lang="ru-RU" dirty="0" smtClean="0"/>
            </a:br>
            <a:r>
              <a:rPr lang="ru-RU" dirty="0" smtClean="0"/>
              <a:t>- плодово-ягодных и парковых насаждений;</a:t>
            </a:r>
            <a:br>
              <a:rPr lang="ru-RU" dirty="0" smtClean="0"/>
            </a:br>
            <a:r>
              <a:rPr lang="ru-RU" dirty="0" smtClean="0"/>
              <a:t>- лугов и пастбищ;</a:t>
            </a:r>
            <a:br>
              <a:rPr lang="ru-RU" dirty="0" smtClean="0"/>
            </a:br>
            <a:r>
              <a:rPr lang="ru-RU" dirty="0" smtClean="0"/>
              <a:t>- сельскохозяйственные медоносы;</a:t>
            </a:r>
            <a:br>
              <a:rPr lang="ru-RU" dirty="0" smtClean="0"/>
            </a:br>
            <a:r>
              <a:rPr lang="ru-RU" dirty="0" smtClean="0"/>
              <a:t>- медоносные культуры, специально высеваемые для пчел.</a:t>
            </a:r>
            <a:br>
              <a:rPr lang="ru-RU" dirty="0" smtClean="0"/>
            </a:br>
            <a:endParaRPr lang="ru-RU" dirty="0" smtClean="0"/>
          </a:p>
          <a:p>
            <a:r>
              <a:rPr lang="ru-RU" b="1" i="1" dirty="0" smtClean="0"/>
              <a:t>Практическое значение для пчеловодства имеют не более 150-200 видов растений. Даже хорошие медоносы в отдельные годы или периоды цветения плохо посещаются пчелами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User\Desktop\Hypericum_perforatum_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692696"/>
            <a:ext cx="1524000" cy="20002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31640" y="2636912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Зверобой</a:t>
            </a:r>
            <a:endParaRPr lang="ru-RU" dirty="0"/>
          </a:p>
        </p:txBody>
      </p:sp>
      <p:pic>
        <p:nvPicPr>
          <p:cNvPr id="36867" name="Picture 3" descr="C:\Users\User\Desktop\калужница бол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908720"/>
            <a:ext cx="1524000" cy="20002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164288" y="2708920"/>
            <a:ext cx="1382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Калужница</a:t>
            </a:r>
            <a:endParaRPr lang="ru-RU" dirty="0"/>
          </a:p>
        </p:txBody>
      </p:sp>
      <p:pic>
        <p:nvPicPr>
          <p:cNvPr id="36868" name="Picture 4" descr="C:\Users\User\Desktop\Fragaria_vesca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764704"/>
            <a:ext cx="1524000" cy="2000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627784" y="2636912"/>
            <a:ext cx="2091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Земляника лесная</a:t>
            </a:r>
            <a:endParaRPr lang="ru-RU" dirty="0"/>
          </a:p>
        </p:txBody>
      </p:sp>
      <p:pic>
        <p:nvPicPr>
          <p:cNvPr id="36869" name="Picture 5" descr="C:\Users\User\Desktop\молочай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2996952"/>
            <a:ext cx="1524000" cy="200025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67744" y="4941168"/>
            <a:ext cx="1130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Молочай</a:t>
            </a:r>
            <a:endParaRPr lang="ru-RU" dirty="0"/>
          </a:p>
        </p:txBody>
      </p:sp>
      <p:pic>
        <p:nvPicPr>
          <p:cNvPr id="36870" name="Picture 6" descr="C:\Users\User\Desktop\горец почечуйный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3068960"/>
            <a:ext cx="1524000" cy="200025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5652120" y="4941168"/>
            <a:ext cx="1551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   Горец</a:t>
            </a:r>
          </a:p>
          <a:p>
            <a:pPr algn="ctr"/>
            <a:r>
              <a:rPr lang="ru-RU" dirty="0" smtClean="0"/>
              <a:t> почечуйный</a:t>
            </a:r>
            <a:endParaRPr lang="ru-RU" dirty="0"/>
          </a:p>
        </p:txBody>
      </p:sp>
      <p:pic>
        <p:nvPicPr>
          <p:cNvPr id="36871" name="Picture 7" descr="C:\Users\User\Desktop\серпуха венечная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920" y="2996952"/>
            <a:ext cx="1524000" cy="200025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4143372" y="4929198"/>
            <a:ext cx="11517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Серпуха </a:t>
            </a:r>
          </a:p>
          <a:p>
            <a:r>
              <a:rPr lang="ru-RU" dirty="0" smtClean="0"/>
              <a:t>венечная</a:t>
            </a:r>
            <a:endParaRPr lang="ru-RU" dirty="0"/>
          </a:p>
        </p:txBody>
      </p:sp>
      <p:pic>
        <p:nvPicPr>
          <p:cNvPr id="36872" name="Picture 8" descr="C:\Users\User\Desktop\смолевк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8024" y="764704"/>
            <a:ext cx="1524000" cy="200025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5004048" y="2636912"/>
            <a:ext cx="1190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Смолевка</a:t>
            </a:r>
            <a:endParaRPr lang="ru-RU" dirty="0"/>
          </a:p>
        </p:txBody>
      </p:sp>
      <p:pic>
        <p:nvPicPr>
          <p:cNvPr id="36873" name="Picture 9" descr="C:\Users\User\Desktop\бархат амурский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08304" y="3068960"/>
            <a:ext cx="1524000" cy="200025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7452320" y="4941168"/>
            <a:ext cx="12498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 Бархат</a:t>
            </a:r>
          </a:p>
          <a:p>
            <a:r>
              <a:rPr lang="ru-RU" dirty="0" smtClean="0"/>
              <a:t> амурский</a:t>
            </a:r>
            <a:endParaRPr lang="ru-RU" dirty="0"/>
          </a:p>
        </p:txBody>
      </p:sp>
      <p:pic>
        <p:nvPicPr>
          <p:cNvPr id="36874" name="Picture 10" descr="C:\Users\User\Desktop\лип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528" y="3068960"/>
            <a:ext cx="1524000" cy="200025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539552" y="4941168"/>
            <a:ext cx="11485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Липа </a:t>
            </a:r>
          </a:p>
          <a:p>
            <a:r>
              <a:rPr lang="ru-RU" dirty="0" smtClean="0"/>
              <a:t>амурская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Растения индикаторы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908720"/>
            <a:ext cx="8229600" cy="5544616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И</a:t>
            </a:r>
            <a:r>
              <a:rPr lang="ru-RU" b="1" smtClean="0"/>
              <a:t>ндикаторные </a:t>
            </a:r>
            <a:r>
              <a:rPr lang="ru-RU" b="1" dirty="0" smtClean="0"/>
              <a:t>растения</a:t>
            </a:r>
            <a:r>
              <a:rPr lang="ru-RU" dirty="0" smtClean="0"/>
              <a:t> — </a:t>
            </a:r>
            <a:r>
              <a:rPr lang="ru-RU" dirty="0" err="1" smtClean="0">
                <a:hlinkClick r:id="rId2" tooltip="Растение"/>
              </a:rPr>
              <a:t>растения</a:t>
            </a:r>
            <a:r>
              <a:rPr lang="ru-RU" dirty="0" smtClean="0"/>
              <a:t>, для которых характерна резко выраженная </a:t>
            </a:r>
            <a:r>
              <a:rPr lang="ru-RU" dirty="0" smtClean="0">
                <a:hlinkClick r:id="rId3" tooltip="Адаптация"/>
              </a:rPr>
              <a:t>адаптация</a:t>
            </a:r>
            <a:r>
              <a:rPr lang="ru-RU" dirty="0" smtClean="0"/>
              <a:t> к определённым условиям </a:t>
            </a:r>
            <a:r>
              <a:rPr lang="ru-RU" dirty="0" smtClean="0">
                <a:hlinkClick r:id="rId4" tooltip="Окружающая среда"/>
              </a:rPr>
              <a:t>окружающей среды</a:t>
            </a:r>
            <a:r>
              <a:rPr lang="ru-RU" dirty="0" smtClean="0"/>
              <a:t>. При наличии таких растений можно качественно или количественно оценить условия окружающей среды.</a:t>
            </a:r>
          </a:p>
          <a:p>
            <a:r>
              <a:rPr lang="ru-RU" dirty="0" smtClean="0"/>
              <a:t>Почва богата азотом: </a:t>
            </a:r>
            <a:r>
              <a:rPr lang="ru-RU" dirty="0" smtClean="0">
                <a:hlinkClick r:id="rId5" tooltip="Крапива двудомная"/>
              </a:rPr>
              <a:t>Крапива двудомная</a:t>
            </a:r>
            <a:r>
              <a:rPr lang="ru-RU" dirty="0" smtClean="0"/>
              <a:t>, </a:t>
            </a:r>
            <a:r>
              <a:rPr lang="ru-RU" dirty="0" smtClean="0">
                <a:hlinkClick r:id="rId6" tooltip="Подмаренник цепкий"/>
              </a:rPr>
              <a:t>Подмаренник цепкий</a:t>
            </a:r>
            <a:r>
              <a:rPr lang="ru-RU" dirty="0" smtClean="0"/>
              <a:t>, </a:t>
            </a:r>
            <a:r>
              <a:rPr lang="ru-RU" dirty="0" smtClean="0">
                <a:hlinkClick r:id="rId7" tooltip="Купырь"/>
              </a:rPr>
              <a:t>Купырь</a:t>
            </a:r>
            <a:r>
              <a:rPr lang="ru-RU" dirty="0" smtClean="0"/>
              <a:t>, </a:t>
            </a:r>
            <a:r>
              <a:rPr lang="ru-RU" dirty="0" smtClean="0">
                <a:hlinkClick r:id="rId8" tooltip="Лебеда"/>
              </a:rPr>
              <a:t>Лебеда</a:t>
            </a:r>
            <a:r>
              <a:rPr lang="ru-RU" dirty="0" smtClean="0"/>
              <a:t>, </a:t>
            </a:r>
            <a:r>
              <a:rPr lang="ru-RU" dirty="0" smtClean="0">
                <a:hlinkClick r:id="rId9" tooltip="Звездчатка средняя"/>
              </a:rPr>
              <a:t>Звездчатка средняя</a:t>
            </a:r>
            <a:r>
              <a:rPr lang="ru-RU" dirty="0" smtClean="0"/>
              <a:t>, </a:t>
            </a:r>
            <a:r>
              <a:rPr lang="ru-RU" dirty="0" smtClean="0">
                <a:hlinkClick r:id="rId10" tooltip="Крестовник"/>
              </a:rPr>
              <a:t>Крестовник</a:t>
            </a:r>
            <a:r>
              <a:rPr lang="ru-RU" dirty="0" smtClean="0"/>
              <a:t>, </a:t>
            </a:r>
            <a:r>
              <a:rPr lang="ru-RU" dirty="0" smtClean="0">
                <a:hlinkClick r:id="rId11" tooltip="Лютик едкий"/>
              </a:rPr>
              <a:t>Лютик едкий</a:t>
            </a:r>
            <a:endParaRPr lang="ru-RU" dirty="0" smtClean="0"/>
          </a:p>
          <a:p>
            <a:r>
              <a:rPr lang="ru-RU" dirty="0" smtClean="0"/>
              <a:t>Почва бедна азотом: </a:t>
            </a:r>
            <a:r>
              <a:rPr lang="ru-RU" dirty="0" smtClean="0">
                <a:hlinkClick r:id="rId12" tooltip="Очиток"/>
              </a:rPr>
              <a:t>Очиток</a:t>
            </a:r>
            <a:r>
              <a:rPr lang="ru-RU" dirty="0" smtClean="0"/>
              <a:t>, </a:t>
            </a:r>
            <a:r>
              <a:rPr lang="ru-RU" dirty="0" smtClean="0">
                <a:hlinkClick r:id="rId13" tooltip="Морковь дикая"/>
              </a:rPr>
              <a:t>Морковь дикая</a:t>
            </a:r>
            <a:r>
              <a:rPr lang="ru-RU" dirty="0" smtClean="0"/>
              <a:t>, </a:t>
            </a:r>
            <a:r>
              <a:rPr lang="ru-RU" dirty="0" smtClean="0">
                <a:hlinkClick r:id="rId14" tooltip="Пупавка"/>
              </a:rPr>
              <a:t>Пупавка</a:t>
            </a:r>
            <a:endParaRPr lang="ru-RU" dirty="0" smtClean="0"/>
          </a:p>
          <a:p>
            <a:r>
              <a:rPr lang="ru-RU" dirty="0" smtClean="0"/>
              <a:t>Кислые почвы: </a:t>
            </a:r>
            <a:r>
              <a:rPr lang="ru-RU" u="sng" dirty="0" smtClean="0">
                <a:hlinkClick r:id="rId15" tooltip="Пупавка полевая"/>
              </a:rPr>
              <a:t>Пупавка полевая</a:t>
            </a:r>
            <a:r>
              <a:rPr lang="ru-RU" dirty="0" smtClean="0"/>
              <a:t>, </a:t>
            </a:r>
            <a:r>
              <a:rPr lang="ru-RU" dirty="0" smtClean="0">
                <a:hlinkClick r:id="rId16" tooltip="Мята полевая"/>
              </a:rPr>
              <a:t>Мята полевая</a:t>
            </a:r>
            <a:r>
              <a:rPr lang="ru-RU" dirty="0" smtClean="0"/>
              <a:t>, </a:t>
            </a:r>
            <a:r>
              <a:rPr lang="ru-RU" dirty="0" smtClean="0">
                <a:hlinkClick r:id="rId17" tooltip="Черника"/>
              </a:rPr>
              <a:t>Черника</a:t>
            </a:r>
            <a:r>
              <a:rPr lang="ru-RU" dirty="0" smtClean="0"/>
              <a:t>, </a:t>
            </a:r>
            <a:r>
              <a:rPr lang="ru-RU" dirty="0" smtClean="0">
                <a:hlinkClick r:id="rId18" tooltip="Эрика (растение)"/>
              </a:rPr>
              <a:t>Эрика</a:t>
            </a:r>
            <a:r>
              <a:rPr lang="ru-RU" dirty="0" smtClean="0"/>
              <a:t>, </a:t>
            </a:r>
            <a:r>
              <a:rPr lang="ru-RU" dirty="0" err="1" smtClean="0">
                <a:hlinkClick r:id="rId19" tooltip="Бухарник"/>
              </a:rPr>
              <a:t>Бухарник</a:t>
            </a:r>
            <a:r>
              <a:rPr lang="ru-RU" dirty="0" smtClean="0"/>
              <a:t>, </a:t>
            </a:r>
            <a:r>
              <a:rPr lang="ru-RU" dirty="0" smtClean="0">
                <a:hlinkClick r:id="rId20" tooltip="Щавель кислый"/>
              </a:rPr>
              <a:t>Щавель кислый</a:t>
            </a:r>
            <a:endParaRPr lang="ru-RU" dirty="0" smtClean="0"/>
          </a:p>
          <a:p>
            <a:r>
              <a:rPr lang="ru-RU" dirty="0" smtClean="0"/>
              <a:t>Щелочные почвы: </a:t>
            </a:r>
            <a:r>
              <a:rPr lang="ru-RU" dirty="0" smtClean="0">
                <a:hlinkClick r:id="rId21" tooltip="Люцерна посевная"/>
              </a:rPr>
              <a:t>Люцерна посевная</a:t>
            </a:r>
            <a:r>
              <a:rPr lang="ru-RU" dirty="0" smtClean="0"/>
              <a:t>, </a:t>
            </a:r>
            <a:r>
              <a:rPr lang="ru-RU" dirty="0" smtClean="0">
                <a:hlinkClick r:id="rId22" tooltip="Льнянка"/>
              </a:rPr>
              <a:t>Льнянка</a:t>
            </a:r>
            <a:r>
              <a:rPr lang="ru-RU" dirty="0" smtClean="0"/>
              <a:t>, </a:t>
            </a:r>
            <a:r>
              <a:rPr lang="ru-RU" dirty="0" smtClean="0">
                <a:hlinkClick r:id="rId23" tooltip="Фиалка полевая"/>
              </a:rPr>
              <a:t>Фиалка полевая</a:t>
            </a:r>
            <a:endParaRPr lang="ru-RU" dirty="0" smtClean="0"/>
          </a:p>
          <a:p>
            <a:r>
              <a:rPr lang="ru-RU" dirty="0" smtClean="0"/>
              <a:t>Известняк: </a:t>
            </a:r>
            <a:r>
              <a:rPr lang="ru-RU" dirty="0" smtClean="0">
                <a:hlinkClick r:id="rId24" tooltip="Лютик"/>
              </a:rPr>
              <a:t>Лютик</a:t>
            </a:r>
            <a:r>
              <a:rPr lang="ru-RU" dirty="0" smtClean="0"/>
              <a:t>, </a:t>
            </a:r>
            <a:r>
              <a:rPr lang="ru-RU" dirty="0" smtClean="0">
                <a:hlinkClick r:id="rId25" tooltip="Прострел"/>
              </a:rPr>
              <a:t>Прострел</a:t>
            </a:r>
            <a:r>
              <a:rPr lang="ru-RU" dirty="0" smtClean="0"/>
              <a:t>, </a:t>
            </a:r>
            <a:r>
              <a:rPr lang="ru-RU" dirty="0" err="1" smtClean="0">
                <a:hlinkClick r:id="rId26" tooltip="Молочай-солнцегляд"/>
              </a:rPr>
              <a:t>Молочай-солнцегляд</a:t>
            </a:r>
            <a:r>
              <a:rPr lang="ru-RU" dirty="0" smtClean="0"/>
              <a:t>, </a:t>
            </a:r>
            <a:r>
              <a:rPr lang="ru-RU" dirty="0" smtClean="0">
                <a:hlinkClick r:id="rId27" tooltip="Люцерна"/>
              </a:rPr>
              <a:t>Люцерна</a:t>
            </a:r>
            <a:r>
              <a:rPr lang="ru-RU" dirty="0" smtClean="0"/>
              <a:t>, </a:t>
            </a:r>
            <a:r>
              <a:rPr lang="ru-RU" dirty="0" smtClean="0">
                <a:hlinkClick r:id="rId22" tooltip="Льнянка"/>
              </a:rPr>
              <a:t>Льнянка</a:t>
            </a:r>
            <a:r>
              <a:rPr lang="ru-RU" dirty="0" smtClean="0"/>
              <a:t>, </a:t>
            </a:r>
            <a:r>
              <a:rPr lang="ru-RU" dirty="0" smtClean="0">
                <a:hlinkClick r:id="rId28" tooltip="Мать-и-мачеха"/>
              </a:rPr>
              <a:t>Мать-и-мачеха</a:t>
            </a:r>
            <a:endParaRPr lang="ru-RU" dirty="0" smtClean="0"/>
          </a:p>
          <a:p>
            <a:r>
              <a:rPr lang="ru-RU" dirty="0" smtClean="0"/>
              <a:t>Влажная почва: </a:t>
            </a:r>
            <a:r>
              <a:rPr lang="ru-RU" dirty="0" smtClean="0">
                <a:hlinkClick r:id="rId29" tooltip="Щавель"/>
              </a:rPr>
              <a:t>Щавель</a:t>
            </a:r>
            <a:r>
              <a:rPr lang="ru-RU" dirty="0" smtClean="0"/>
              <a:t>, </a:t>
            </a:r>
            <a:r>
              <a:rPr lang="ru-RU" dirty="0" smtClean="0">
                <a:hlinkClick r:id="rId30" tooltip="Бодяк огородный"/>
              </a:rPr>
              <a:t>Бодяк огородный</a:t>
            </a:r>
            <a:r>
              <a:rPr lang="ru-RU" dirty="0" smtClean="0"/>
              <a:t>, </a:t>
            </a:r>
            <a:r>
              <a:rPr lang="ru-RU" dirty="0" smtClean="0">
                <a:hlinkClick r:id="rId31" tooltip="Сердечник луговой"/>
              </a:rPr>
              <a:t>Сердечник луговой</a:t>
            </a:r>
            <a:r>
              <a:rPr lang="ru-RU" dirty="0" smtClean="0"/>
              <a:t>, </a:t>
            </a:r>
            <a:r>
              <a:rPr lang="ru-RU" dirty="0" smtClean="0">
                <a:hlinkClick r:id="rId32" tooltip="Купальница европейская"/>
              </a:rPr>
              <a:t>Купальница европейская</a:t>
            </a:r>
            <a:endParaRPr lang="ru-RU" dirty="0" smtClean="0"/>
          </a:p>
          <a:p>
            <a:r>
              <a:rPr lang="ru-RU" dirty="0" smtClean="0"/>
              <a:t>Заболачивание: </a:t>
            </a:r>
            <a:r>
              <a:rPr lang="ru-RU" dirty="0" smtClean="0">
                <a:hlinkClick r:id="rId33" tooltip="Хвощ полевой"/>
              </a:rPr>
              <a:t>Хвощ полевой</a:t>
            </a:r>
            <a:r>
              <a:rPr lang="ru-RU" dirty="0" smtClean="0"/>
              <a:t>, </a:t>
            </a:r>
            <a:r>
              <a:rPr lang="ru-RU" dirty="0" smtClean="0">
                <a:hlinkClick r:id="rId34" tooltip="Таволга"/>
              </a:rPr>
              <a:t>Таволга</a:t>
            </a:r>
            <a:r>
              <a:rPr lang="ru-RU" dirty="0" smtClean="0"/>
              <a:t>, </a:t>
            </a:r>
            <a:r>
              <a:rPr lang="ru-RU" dirty="0" smtClean="0">
                <a:hlinkClick r:id="rId16" tooltip="Мята полевая"/>
              </a:rPr>
              <a:t>Мята полевая</a:t>
            </a:r>
            <a:r>
              <a:rPr lang="ru-RU" dirty="0" smtClean="0"/>
              <a:t>, </a:t>
            </a:r>
            <a:r>
              <a:rPr lang="ru-RU" dirty="0" smtClean="0">
                <a:hlinkClick r:id="rId28" tooltip="Мать-и-мачеха"/>
              </a:rPr>
              <a:t>Мать-и-мачеха</a:t>
            </a:r>
            <a:endParaRPr lang="ru-RU" dirty="0" smtClean="0"/>
          </a:p>
          <a:p>
            <a:r>
              <a:rPr lang="ru-RU" dirty="0" smtClean="0"/>
              <a:t>Сухие почвы: </a:t>
            </a:r>
            <a:r>
              <a:rPr lang="ru-RU" dirty="0" smtClean="0">
                <a:hlinkClick r:id="rId35" tooltip="Ромашка"/>
              </a:rPr>
              <a:t>Ромашка</a:t>
            </a:r>
            <a:r>
              <a:rPr lang="ru-RU" dirty="0" smtClean="0"/>
              <a:t>, </a:t>
            </a:r>
            <a:r>
              <a:rPr lang="ru-RU" dirty="0" smtClean="0">
                <a:hlinkClick r:id="rId36" tooltip="Полынь"/>
              </a:rPr>
              <a:t>Полынь</a:t>
            </a:r>
            <a:endParaRPr lang="ru-RU" dirty="0" smtClean="0"/>
          </a:p>
          <a:p>
            <a:r>
              <a:rPr lang="ru-RU" dirty="0" smtClean="0"/>
              <a:t>Солёные почвы: </a:t>
            </a:r>
            <a:r>
              <a:rPr lang="ru-RU" dirty="0" smtClean="0">
                <a:hlinkClick r:id="rId37" tooltip="Солерос"/>
              </a:rPr>
              <a:t>Солерос</a:t>
            </a:r>
            <a:r>
              <a:rPr lang="ru-RU" dirty="0" smtClean="0"/>
              <a:t>, </a:t>
            </a:r>
            <a:r>
              <a:rPr lang="ru-RU" dirty="0" smtClean="0">
                <a:hlinkClick r:id="rId8" tooltip="Лебеда"/>
              </a:rPr>
              <a:t>Лебеда</a:t>
            </a:r>
            <a:endParaRPr lang="ru-RU" dirty="0" smtClean="0"/>
          </a:p>
          <a:p>
            <a:r>
              <a:rPr lang="ru-RU" dirty="0" smtClean="0"/>
              <a:t>Песчаные почвы: </a:t>
            </a:r>
            <a:r>
              <a:rPr lang="ru-RU" dirty="0" smtClean="0">
                <a:hlinkClick r:id="rId9" tooltip="Звездчатка средняя"/>
              </a:rPr>
              <a:t>Звездчатка средняя</a:t>
            </a:r>
            <a:r>
              <a:rPr lang="ru-RU" dirty="0" smtClean="0"/>
              <a:t>, </a:t>
            </a:r>
            <a:r>
              <a:rPr lang="ru-RU" dirty="0" smtClean="0">
                <a:hlinkClick r:id="rId38" tooltip="Коровяк"/>
              </a:rPr>
              <a:t>Коровяк</a:t>
            </a:r>
            <a:endParaRPr lang="ru-RU" dirty="0" smtClean="0"/>
          </a:p>
          <a:p>
            <a:r>
              <a:rPr lang="ru-RU" dirty="0" smtClean="0"/>
              <a:t>Уплотнённые почвы: </a:t>
            </a:r>
            <a:r>
              <a:rPr lang="ru-RU" dirty="0" smtClean="0">
                <a:hlinkClick r:id="rId39" tooltip="Подорожник большой"/>
              </a:rPr>
              <a:t>Подорожник большой</a:t>
            </a:r>
            <a:r>
              <a:rPr lang="ru-RU" dirty="0" smtClean="0"/>
              <a:t>, </a:t>
            </a:r>
            <a:r>
              <a:rPr lang="ru-RU" dirty="0" smtClean="0">
                <a:hlinkClick r:id="rId40" tooltip="Лютик ползучий"/>
              </a:rPr>
              <a:t>Лютик ползучий</a:t>
            </a:r>
            <a:r>
              <a:rPr lang="ru-RU" dirty="0" smtClean="0"/>
              <a:t>, </a:t>
            </a:r>
            <a:r>
              <a:rPr lang="ru-RU" dirty="0" smtClean="0">
                <a:hlinkClick r:id="rId41" tooltip="Пырей ползучий"/>
              </a:rPr>
              <a:t>Пырей ползучий</a:t>
            </a:r>
            <a:r>
              <a:rPr lang="ru-RU" dirty="0" smtClean="0"/>
              <a:t>, </a:t>
            </a:r>
            <a:r>
              <a:rPr lang="ru-RU" dirty="0" smtClean="0">
                <a:hlinkClick r:id="rId42" tooltip="Лапчатка гусиная"/>
              </a:rPr>
              <a:t>Лапчатка гусиная</a:t>
            </a:r>
            <a:endParaRPr lang="ru-RU" dirty="0" smtClean="0"/>
          </a:p>
          <a:p>
            <a:r>
              <a:rPr lang="ru-RU" dirty="0" smtClean="0"/>
              <a:t>Глинистые и суглинистые почвы: </a:t>
            </a:r>
            <a:r>
              <a:rPr lang="ru-RU" dirty="0" smtClean="0">
                <a:hlinkClick r:id="rId40" tooltip="Лютик ползучий"/>
              </a:rPr>
              <a:t>Лютик ползучий</a:t>
            </a:r>
            <a:r>
              <a:rPr lang="ru-RU" dirty="0" smtClean="0"/>
              <a:t>, </a:t>
            </a:r>
            <a:r>
              <a:rPr lang="ru-RU" dirty="0" smtClean="0">
                <a:hlinkClick r:id="rId43" tooltip="Одуванчик"/>
              </a:rPr>
              <a:t>Одуванчик</a:t>
            </a:r>
            <a:endParaRPr lang="ru-RU" dirty="0" smtClean="0"/>
          </a:p>
          <a:p>
            <a:r>
              <a:rPr lang="ru-RU" dirty="0" smtClean="0"/>
              <a:t>Тяжёлые металлы в почве: Фиалка, Анютины глазки, Сон-трава</a:t>
            </a:r>
          </a:p>
          <a:p>
            <a:r>
              <a:rPr lang="ru-RU" dirty="0" smtClean="0"/>
              <a:t>Открытый солнечный участок земли: </a:t>
            </a:r>
            <a:r>
              <a:rPr lang="ru-RU" dirty="0" smtClean="0">
                <a:hlinkClick r:id="rId44" tooltip="Золотарник канадский"/>
              </a:rPr>
              <a:t>Золотарник канадский</a:t>
            </a:r>
            <a:endParaRPr lang="ru-RU" dirty="0" smtClean="0"/>
          </a:p>
          <a:p>
            <a:r>
              <a:rPr lang="ru-RU" dirty="0" smtClean="0"/>
              <a:t>Затенённый участок земли: </a:t>
            </a:r>
            <a:r>
              <a:rPr lang="ru-RU" dirty="0" smtClean="0">
                <a:hlinkClick r:id="rId45" tooltip="Кислица"/>
              </a:rPr>
              <a:t>Кислица</a:t>
            </a:r>
            <a:r>
              <a:rPr lang="ru-RU" dirty="0" smtClean="0"/>
              <a:t>, </a:t>
            </a:r>
            <a:r>
              <a:rPr lang="ru-RU" dirty="0" smtClean="0">
                <a:hlinkClick r:id="rId46" tooltip="Сныть обыкновенная"/>
              </a:rPr>
              <a:t>Сныть обыкновенная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410</TotalTime>
  <Words>782</Words>
  <Application>Microsoft Office PowerPoint</Application>
  <PresentationFormat>Экран (4:3)</PresentationFormat>
  <Paragraphs>140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«Профессии» растений</vt:lpstr>
      <vt:lpstr>В природе:</vt:lpstr>
      <vt:lpstr>В жизни человека</vt:lpstr>
      <vt:lpstr>Масличные культуры</vt:lpstr>
      <vt:lpstr>Масличные культуры</vt:lpstr>
      <vt:lpstr>В жизни человека</vt:lpstr>
      <vt:lpstr>В жизни человека</vt:lpstr>
      <vt:lpstr>В жизни человека</vt:lpstr>
      <vt:lpstr>В жизни человека</vt:lpstr>
      <vt:lpstr>В жизни человека</vt:lpstr>
      <vt:lpstr>Каучуконосные растения</vt:lpstr>
      <vt:lpstr>Слайд 12</vt:lpstr>
      <vt:lpstr>Слайд 13</vt:lpstr>
      <vt:lpstr>Слайд 14</vt:lpstr>
      <vt:lpstr>Растения «пылесосы» и газопоглатители.  Защищают человека от индустриальных шумов.</vt:lpstr>
      <vt:lpstr>Почвоулучшатели</vt:lpstr>
      <vt:lpstr>«Живые изгороди»</vt:lpstr>
      <vt:lpstr>Медоносы</vt:lpstr>
      <vt:lpstr>Слайд 19</vt:lpstr>
      <vt:lpstr>Растения индикаторы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«Профессии» растений</dc:title>
  <dc:creator>User</dc:creator>
  <cp:lastModifiedBy>Q</cp:lastModifiedBy>
  <cp:revision>101</cp:revision>
  <dcterms:created xsi:type="dcterms:W3CDTF">2015-08-13T04:13:45Z</dcterms:created>
  <dcterms:modified xsi:type="dcterms:W3CDTF">2015-10-07T11:52:01Z</dcterms:modified>
</cp:coreProperties>
</file>